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00" y="1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ECEF-3407-4871-B9EC-ADDC9C688A7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6B9E-A490-41C8-B958-77E3AE3675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1588-CF04-4FCE-BF92-9E86A88EE3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62BD-FFB5-4A38-87D7-4EF9597DE1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5F9-8C03-4727-ADEC-754B1CE4832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975-900B-4AD4-A4C9-8541FE1D84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CB71-81F2-4088-A96F-030B03144D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4791-F907-455E-A82D-AB895FB2BE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AF26-08B1-411C-A334-C517A53222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85E9-3DFB-4DF9-B25C-27C739140A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8685F9-8C03-4727-ADEC-754B1CE483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Anthropac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DATA menu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r>
              <a:rPr lang="en-US" altLang="en-US" dirty="0" smtClean="0"/>
              <a:t>The set of importing routines (for </a:t>
            </a:r>
            <a:r>
              <a:rPr lang="en-US" altLang="en-US" dirty="0" err="1" smtClean="0"/>
              <a:t>freelists</a:t>
            </a:r>
            <a:r>
              <a:rPr lang="en-US" altLang="en-US" dirty="0" smtClean="0"/>
              <a:t>, wordlists, pile sorts and triad tests) are not available in any other program.</a:t>
            </a:r>
          </a:p>
          <a:p>
            <a:pPr lvl="1"/>
            <a:r>
              <a:rPr lang="en-US" altLang="en-US" dirty="0" smtClean="0"/>
              <a:t>AP has a </a:t>
            </a:r>
            <a:r>
              <a:rPr lang="en-US" altLang="en-US" dirty="0"/>
              <a:t>built-in spreadsheet </a:t>
            </a:r>
            <a:r>
              <a:rPr lang="en-US" altLang="en-US" dirty="0" smtClean="0"/>
              <a:t>(for </a:t>
            </a:r>
            <a:r>
              <a:rPr lang="en-US" altLang="en-US" dirty="0"/>
              <a:t>editing AP </a:t>
            </a:r>
            <a:r>
              <a:rPr lang="en-US" altLang="en-US" dirty="0" smtClean="0"/>
              <a:t>matrices) and routines </a:t>
            </a:r>
            <a:r>
              <a:rPr lang="en-US" altLang="en-US" dirty="0"/>
              <a:t>for sorting and  transposing matrices and for dichotomizing and recoding data.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However, all of these are easier to do in 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</a:rPr>
              <a:t>UCINET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TOOLS menu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000" dirty="0" smtClean="0"/>
              <a:t>This includes: MDS</a:t>
            </a:r>
            <a:r>
              <a:rPr lang="en-US" altLang="en-US" sz="3000" dirty="0"/>
              <a:t>, cluster analysis, correspondence analysis, </a:t>
            </a:r>
            <a:r>
              <a:rPr lang="en-US" altLang="en-US" sz="3000" dirty="0" smtClean="0"/>
              <a:t>consensus analysis, QAP</a:t>
            </a:r>
            <a:r>
              <a:rPr lang="en-US" altLang="en-US" sz="3000" dirty="0"/>
              <a:t>, </a:t>
            </a:r>
            <a:r>
              <a:rPr lang="en-US" altLang="en-US" sz="3000" dirty="0" smtClean="0"/>
              <a:t>PROFIT; procedures </a:t>
            </a:r>
            <a:r>
              <a:rPr lang="en-US" altLang="en-US" sz="3000" dirty="0"/>
              <a:t>for creating similarity and dissimilarity </a:t>
            </a:r>
            <a:r>
              <a:rPr lang="en-US" altLang="en-US" sz="3000" dirty="0" smtClean="0"/>
              <a:t>matrices; univariate </a:t>
            </a:r>
            <a:r>
              <a:rPr lang="en-US" altLang="en-US" sz="3000" dirty="0"/>
              <a:t>statistics. </a:t>
            </a:r>
            <a:endParaRPr lang="en-US" altLang="en-US" sz="3000" dirty="0" smtClean="0"/>
          </a:p>
          <a:p>
            <a:pPr lvl="1"/>
            <a:r>
              <a:rPr lang="en-US" altLang="en-US" dirty="0" smtClean="0"/>
              <a:t>All of these are easier to do in UCINET</a:t>
            </a:r>
            <a:endParaRPr lang="en-US" altLang="en-US" dirty="0"/>
          </a:p>
          <a:p>
            <a:r>
              <a:rPr lang="en-US" altLang="en-US" sz="3000" dirty="0" smtClean="0"/>
              <a:t>The routines </a:t>
            </a:r>
            <a:r>
              <a:rPr lang="en-US" altLang="en-US" sz="3000" dirty="0"/>
              <a:t>for testing Likert and Guttman </a:t>
            </a:r>
            <a:r>
              <a:rPr lang="en-US" altLang="en-US" sz="3000" dirty="0" smtClean="0"/>
              <a:t>scales and for </a:t>
            </a:r>
            <a:r>
              <a:rPr lang="en-US" altLang="en-US" sz="3000" dirty="0" err="1" smtClean="0"/>
              <a:t>boolean</a:t>
            </a:r>
            <a:r>
              <a:rPr lang="en-US" altLang="en-US" sz="3000" dirty="0" smtClean="0"/>
              <a:t> analysis of a truth table are not available elsewhere.</a:t>
            </a:r>
            <a:endParaRPr lang="en-US" alt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QUESTIONNAIRE menu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is for creating structured questionnaires, </a:t>
            </a:r>
            <a:r>
              <a:rPr lang="en-US" altLang="en-US" dirty="0" smtClean="0"/>
              <a:t>including: </a:t>
            </a:r>
          </a:p>
          <a:p>
            <a:pPr lvl="1"/>
            <a:r>
              <a:rPr lang="en-US" altLang="en-US" dirty="0" smtClean="0"/>
              <a:t>triads tests</a:t>
            </a:r>
          </a:p>
          <a:p>
            <a:pPr lvl="1"/>
            <a:r>
              <a:rPr lang="en-US" altLang="en-US" dirty="0" smtClean="0"/>
              <a:t>paired comparisons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atings</a:t>
            </a:r>
          </a:p>
          <a:p>
            <a:pPr lvl="1"/>
            <a:r>
              <a:rPr lang="en-US" altLang="en-US" dirty="0" smtClean="0"/>
              <a:t>rankings</a:t>
            </a:r>
          </a:p>
          <a:p>
            <a:r>
              <a:rPr lang="en-US" altLang="en-US" dirty="0"/>
              <a:t>The routines for paired comparisons and triad tests are not widely available in other programs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Importing data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828800"/>
            <a:ext cx="8042276" cy="4343400"/>
          </a:xfrm>
        </p:spPr>
        <p:txBody>
          <a:bodyPr/>
          <a:lstStyle/>
          <a:p>
            <a:r>
              <a:rPr lang="en-US" altLang="en-US" dirty="0"/>
              <a:t>Use the </a:t>
            </a:r>
            <a:r>
              <a:rPr lang="en-US" altLang="en-US" b="1" dirty="0">
                <a:solidFill>
                  <a:srgbClr val="2F97B5"/>
                </a:solidFill>
              </a:rPr>
              <a:t>DL</a:t>
            </a:r>
            <a:r>
              <a:rPr lang="en-US" altLang="en-US" dirty="0">
                <a:solidFill>
                  <a:srgbClr val="2F97B5"/>
                </a:solidFill>
              </a:rPr>
              <a:t> </a:t>
            </a:r>
            <a:r>
              <a:rPr lang="en-US" altLang="en-US" dirty="0"/>
              <a:t>(data language) function to import ASCII data.</a:t>
            </a:r>
          </a:p>
          <a:p>
            <a:r>
              <a:rPr lang="en-US" altLang="en-US" dirty="0"/>
              <a:t>You can specify the column and row labels in the DL file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See the AP manual for instructions on the use of the data language.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err="1" smtClean="0"/>
              <a:t>Anthropac</a:t>
            </a:r>
            <a:r>
              <a:rPr lang="en-US" altLang="en-US" dirty="0" smtClean="0"/>
              <a:t> </a:t>
            </a:r>
            <a:r>
              <a:rPr lang="en-US" altLang="en-US" dirty="0"/>
              <a:t>runs in a DOS window. </a:t>
            </a:r>
          </a:p>
          <a:p>
            <a:pPr lvl="1"/>
            <a:r>
              <a:rPr lang="en-US" altLang="en-US" dirty="0" smtClean="0"/>
              <a:t>To </a:t>
            </a:r>
            <a:r>
              <a:rPr lang="en-US" altLang="en-US" dirty="0"/>
              <a:t>install </a:t>
            </a:r>
            <a:r>
              <a:rPr lang="en-US" altLang="en-US" dirty="0" err="1" smtClean="0"/>
              <a:t>Anthropac</a:t>
            </a:r>
            <a:r>
              <a:rPr lang="en-US" altLang="en-US" dirty="0" smtClean="0"/>
              <a:t> (Windows 7 or higher), </a:t>
            </a:r>
            <a:r>
              <a:rPr lang="en-US" altLang="en-US" dirty="0"/>
              <a:t>see video by Rosalyn </a:t>
            </a:r>
            <a:r>
              <a:rPr lang="en-US" altLang="en-US" dirty="0" err="1" smtClean="0"/>
              <a:t>Negrón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This intro will explain why we use a Anthropac (AP).</a:t>
            </a:r>
          </a:p>
          <a:p>
            <a:r>
              <a:rPr lang="en-US" altLang="en-US" dirty="0" smtClean="0"/>
              <a:t>And we will explore AP’s features</a:t>
            </a:r>
            <a:endParaRPr lang="en-US" altLang="en-US" dirty="0"/>
          </a:p>
          <a:p>
            <a:r>
              <a:rPr lang="en-US" altLang="en-US" dirty="0" smtClean="0"/>
              <a:t>Here </a:t>
            </a:r>
            <a:r>
              <a:rPr lang="en-US" altLang="en-US" dirty="0"/>
              <a:t>is the opening screen: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07 at 12.34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490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formats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42276" cy="4343400"/>
          </a:xfrm>
        </p:spPr>
        <p:txBody>
          <a:bodyPr/>
          <a:lstStyle/>
          <a:p>
            <a:r>
              <a:rPr lang="en-US" altLang="en-US" dirty="0" smtClean="0"/>
              <a:t>In the DOS menus, use </a:t>
            </a: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2F97B5"/>
                </a:solidFill>
              </a:rPr>
              <a:t>CD</a:t>
            </a:r>
            <a:r>
              <a:rPr lang="en-US" altLang="en-US" dirty="0">
                <a:solidFill>
                  <a:srgbClr val="2F97B5"/>
                </a:solidFill>
              </a:rPr>
              <a:t> </a:t>
            </a:r>
            <a:r>
              <a:rPr lang="en-US" altLang="en-US" b="1" dirty="0">
                <a:solidFill>
                  <a:srgbClr val="2F97B5"/>
                </a:solidFill>
              </a:rPr>
              <a:t>command</a:t>
            </a:r>
            <a:r>
              <a:rPr lang="en-US" altLang="en-US" dirty="0">
                <a:solidFill>
                  <a:srgbClr val="2F97B5"/>
                </a:solidFill>
              </a:rPr>
              <a:t> </a:t>
            </a:r>
            <a:r>
              <a:rPr lang="en-US" altLang="en-US" dirty="0"/>
              <a:t>to move to the folder where you have your data.</a:t>
            </a:r>
          </a:p>
          <a:p>
            <a:r>
              <a:rPr lang="en-US" altLang="en-US" dirty="0"/>
              <a:t>Folders and files may have up to 8 characters. Files may also have a 3-letter extension, as in 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</a:rPr>
              <a:t>dogs.txt</a:t>
            </a:r>
          </a:p>
          <a:p>
            <a:r>
              <a:rPr lang="en-US" altLang="en-US" dirty="0"/>
              <a:t>Anthropac imports ASCII </a:t>
            </a:r>
            <a:r>
              <a:rPr lang="en-US" altLang="en-US" dirty="0" smtClean="0"/>
              <a:t>(plain text) files. Use the </a:t>
            </a:r>
            <a:r>
              <a:rPr lang="en-US" altLang="en-US" b="1" dirty="0" smtClean="0">
                <a:solidFill>
                  <a:srgbClr val="2F97B5"/>
                </a:solidFill>
              </a:rPr>
              <a:t>Notebook</a:t>
            </a:r>
            <a:r>
              <a:rPr lang="en-US" altLang="en-US" dirty="0" smtClean="0"/>
              <a:t> application to build text files, or save </a:t>
            </a:r>
            <a:r>
              <a:rPr lang="en-US" altLang="en-US" dirty="0"/>
              <a:t>as text if you build files in a word processor.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formats, cont.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2438400"/>
            <a:ext cx="8042276" cy="4343400"/>
          </a:xfrm>
        </p:spPr>
        <p:txBody>
          <a:bodyPr/>
          <a:lstStyle/>
          <a:p>
            <a:r>
              <a:rPr lang="en-US" altLang="en-US" dirty="0"/>
              <a:t>Anthropac uses its own data format. It creates two files: </a:t>
            </a:r>
            <a:r>
              <a:rPr lang="en-US" altLang="en-US" b="1" dirty="0">
                <a:solidFill>
                  <a:srgbClr val="2F97B5"/>
                </a:solidFill>
              </a:rPr>
              <a:t>*.##H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2F97B5"/>
                </a:solidFill>
              </a:rPr>
              <a:t>*.##D</a:t>
            </a:r>
          </a:p>
          <a:p>
            <a:r>
              <a:rPr lang="en-US" altLang="en-US" dirty="0"/>
              <a:t>If you move Anthropac files from one folder to another, be sure to move both pieces of each file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Output log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752600"/>
            <a:ext cx="8042276" cy="4343400"/>
          </a:xfrm>
        </p:spPr>
        <p:txBody>
          <a:bodyPr/>
          <a:lstStyle/>
          <a:p>
            <a:r>
              <a:rPr lang="en-US" altLang="en-US" dirty="0"/>
              <a:t>Every time you run an AP program, it creates an ASCII file called </a:t>
            </a:r>
            <a:r>
              <a:rPr lang="en-US" altLang="en-US" dirty="0" smtClean="0"/>
              <a:t>output.log</a:t>
            </a:r>
          </a:p>
          <a:p>
            <a:pPr lvl="2"/>
            <a:r>
              <a:rPr lang="en-US" altLang="en-US" dirty="0" smtClean="0"/>
              <a:t>Change this in </a:t>
            </a:r>
            <a:r>
              <a:rPr lang="en-US" altLang="en-US" b="1" dirty="0" smtClean="0">
                <a:solidFill>
                  <a:srgbClr val="2F97B5"/>
                </a:solidFill>
              </a:rPr>
              <a:t>OPTIONS</a:t>
            </a:r>
            <a:r>
              <a:rPr lang="en-US" altLang="en-US" dirty="0" smtClean="0">
                <a:solidFill>
                  <a:srgbClr val="2F97B5"/>
                </a:solidFill>
              </a:rPr>
              <a:t>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2F97B5"/>
                </a:solidFill>
              </a:rPr>
              <a:t>Output.txt</a:t>
            </a:r>
            <a:r>
              <a:rPr lang="en-US" altLang="en-US" dirty="0" smtClean="0"/>
              <a:t> so you can open it automatically in Notepad</a:t>
            </a:r>
            <a:endParaRPr lang="en-US" altLang="en-US" dirty="0"/>
          </a:p>
          <a:p>
            <a:r>
              <a:rPr lang="en-US" altLang="en-US" dirty="0"/>
              <a:t>You can open and edit that file, but be sure to save it with a different name if you want to keep it.</a:t>
            </a:r>
          </a:p>
          <a:p>
            <a:r>
              <a:rPr lang="en-US" altLang="en-US" dirty="0"/>
              <a:t>You can append output to the output.log file, but use this function </a:t>
            </a:r>
            <a:r>
              <a:rPr lang="en-US" altLang="en-US" b="1" dirty="0">
                <a:solidFill>
                  <a:srgbClr val="2F97B5"/>
                </a:solidFill>
              </a:rPr>
              <a:t>(^a)</a:t>
            </a:r>
            <a:r>
              <a:rPr lang="en-US" altLang="en-US" dirty="0"/>
              <a:t> with caution.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042276" cy="838200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Each program has an input window. This is typically black and white, as in the following:</a:t>
            </a:r>
          </a:p>
        </p:txBody>
      </p:sp>
      <p:pic>
        <p:nvPicPr>
          <p:cNvPr id="2" name="Picture 1" descr="Screen Shot 2014-07-07 at 12.43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88" y="1295400"/>
            <a:ext cx="9131300" cy="47879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973223">
            <a:off x="2614474" y="4848955"/>
            <a:ext cx="838200" cy="334588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48768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News Gothic MT"/>
                <a:cs typeface="News Gothic MT"/>
              </a:rPr>
              <a:t>Each line of the input window is accompanied by a yellow line below it that explains what is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r>
              <a:rPr lang="en-US" altLang="en-US" dirty="0" smtClean="0"/>
              <a:t>Matrices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19200"/>
            <a:ext cx="8042276" cy="4343400"/>
          </a:xfrm>
        </p:spPr>
        <p:txBody>
          <a:bodyPr/>
          <a:lstStyle/>
          <a:p>
            <a:r>
              <a:rPr lang="en-US" altLang="en-US" dirty="0"/>
              <a:t>All </a:t>
            </a:r>
            <a:r>
              <a:rPr lang="en-US" altLang="en-US" dirty="0" err="1"/>
              <a:t>Anthropac</a:t>
            </a:r>
            <a:r>
              <a:rPr lang="en-US" altLang="en-US" dirty="0"/>
              <a:t> data are matrices.</a:t>
            </a:r>
          </a:p>
          <a:p>
            <a:r>
              <a:rPr lang="en-US" altLang="en-US" dirty="0"/>
              <a:t>Some matrices are one column wide or one row deep.</a:t>
            </a:r>
          </a:p>
          <a:p>
            <a:r>
              <a:rPr lang="en-US" altLang="en-US" dirty="0"/>
              <a:t>The following are all examples of matrices (see p. 20 of the AP Guide)</a:t>
            </a:r>
          </a:p>
          <a:p>
            <a:endParaRPr lang="en-US" altLang="en-US" dirty="0"/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80742"/>
              </p:ext>
            </p:extLst>
          </p:nvPr>
        </p:nvGraphicFramePr>
        <p:xfrm>
          <a:off x="-74741" y="4114800"/>
          <a:ext cx="982834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953354" imgH="1245534" progId="Word.Document.8">
                  <p:embed/>
                </p:oleObj>
              </mc:Choice>
              <mc:Fallback>
                <p:oleObj name="Document" r:id="rId3" imgW="5953354" imgH="12455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4741" y="4114800"/>
                        <a:ext cx="9828341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 menu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2286000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three most important components of the main menu in AP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dirty="0"/>
              <a:t>are </a:t>
            </a:r>
            <a:r>
              <a:rPr lang="en-US" altLang="en-US" b="1" dirty="0">
                <a:solidFill>
                  <a:srgbClr val="2F97B5"/>
                </a:solidFill>
              </a:rPr>
              <a:t>DATA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2F97B5"/>
                </a:solidFill>
              </a:rPr>
              <a:t>TOOLS</a:t>
            </a:r>
            <a:r>
              <a:rPr lang="en-US" altLang="en-US" dirty="0"/>
              <a:t>, and </a:t>
            </a:r>
            <a:r>
              <a:rPr lang="en-US" altLang="en-US" b="1" dirty="0">
                <a:solidFill>
                  <a:srgbClr val="2F97B5"/>
                </a:solidFill>
              </a:rPr>
              <a:t>QUESTIONNAIRE</a:t>
            </a:r>
            <a:r>
              <a:rPr lang="en-US" altLang="en-US" dirty="0"/>
              <a:t>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130</TotalTime>
  <Words>550</Words>
  <Application>Microsoft Macintosh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Breeze</vt:lpstr>
      <vt:lpstr>Document</vt:lpstr>
      <vt:lpstr>Anthropac </vt:lpstr>
      <vt:lpstr>Outline</vt:lpstr>
      <vt:lpstr>PowerPoint Presentation</vt:lpstr>
      <vt:lpstr>File formats</vt:lpstr>
      <vt:lpstr>File formats, cont.</vt:lpstr>
      <vt:lpstr>Output log</vt:lpstr>
      <vt:lpstr>PowerPoint Presentation</vt:lpstr>
      <vt:lpstr>Matrices</vt:lpstr>
      <vt:lpstr>AP menu</vt:lpstr>
      <vt:lpstr>The DATA menu</vt:lpstr>
      <vt:lpstr>The TOOLS menu</vt:lpstr>
      <vt:lpstr>The QUESTIONNAIRE menu</vt:lpstr>
      <vt:lpstr>Importing data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Anthropac</dc:title>
  <dc:creator>ufruss</dc:creator>
  <cp:lastModifiedBy>Rosalyn Negron</cp:lastModifiedBy>
  <cp:revision>29</cp:revision>
  <dcterms:created xsi:type="dcterms:W3CDTF">2006-01-12T18:55:02Z</dcterms:created>
  <dcterms:modified xsi:type="dcterms:W3CDTF">2014-07-07T11:35:56Z</dcterms:modified>
</cp:coreProperties>
</file>