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00" r:id="rId1"/>
  </p:sldMasterIdLst>
  <p:notesMasterIdLst>
    <p:notesMasterId r:id="rId44"/>
  </p:notesMasterIdLst>
  <p:sldIdLst>
    <p:sldId id="256" r:id="rId2"/>
    <p:sldId id="313" r:id="rId3"/>
    <p:sldId id="317" r:id="rId4"/>
    <p:sldId id="318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  <p:sldId id="285" r:id="rId19"/>
    <p:sldId id="272" r:id="rId20"/>
    <p:sldId id="273" r:id="rId21"/>
    <p:sldId id="274" r:id="rId22"/>
    <p:sldId id="276" r:id="rId23"/>
    <p:sldId id="277" r:id="rId24"/>
    <p:sldId id="314" r:id="rId25"/>
    <p:sldId id="278" r:id="rId26"/>
    <p:sldId id="279" r:id="rId27"/>
    <p:sldId id="280" r:id="rId28"/>
    <p:sldId id="281" r:id="rId29"/>
    <p:sldId id="315" r:id="rId30"/>
    <p:sldId id="282" r:id="rId31"/>
    <p:sldId id="283" r:id="rId32"/>
    <p:sldId id="284" r:id="rId33"/>
    <p:sldId id="286" r:id="rId34"/>
    <p:sldId id="287" r:id="rId35"/>
    <p:sldId id="288" r:id="rId36"/>
    <p:sldId id="319" r:id="rId37"/>
    <p:sldId id="309" r:id="rId38"/>
    <p:sldId id="289" r:id="rId39"/>
    <p:sldId id="291" r:id="rId40"/>
    <p:sldId id="292" r:id="rId41"/>
    <p:sldId id="296" r:id="rId42"/>
    <p:sldId id="316" r:id="rId4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MS PGothic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5" d="100"/>
          <a:sy n="95" d="100"/>
        </p:scale>
        <p:origin x="-1144" y="1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46" Type="http://schemas.openxmlformats.org/officeDocument/2006/relationships/presProps" Target="presProps.xml"/><Relationship Id="rId47" Type="http://schemas.openxmlformats.org/officeDocument/2006/relationships/viewProps" Target="viewProps.xml"/><Relationship Id="rId48" Type="http://schemas.openxmlformats.org/officeDocument/2006/relationships/theme" Target="theme/theme1.xml"/><Relationship Id="rId49" Type="http://schemas.openxmlformats.org/officeDocument/2006/relationships/tableStyles" Target="tableStyles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slide" Target="slides/slide29.xml"/><Relationship Id="rId31" Type="http://schemas.openxmlformats.org/officeDocument/2006/relationships/slide" Target="slides/slide30.xml"/><Relationship Id="rId32" Type="http://schemas.openxmlformats.org/officeDocument/2006/relationships/slide" Target="slides/slide31.xml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slide" Target="slides/slide32.xml"/><Relationship Id="rId34" Type="http://schemas.openxmlformats.org/officeDocument/2006/relationships/slide" Target="slides/slide33.xml"/><Relationship Id="rId35" Type="http://schemas.openxmlformats.org/officeDocument/2006/relationships/slide" Target="slides/slide34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slide" Target="slides/slide36.xml"/><Relationship Id="rId38" Type="http://schemas.openxmlformats.org/officeDocument/2006/relationships/slide" Target="slides/slide37.xml"/><Relationship Id="rId39" Type="http://schemas.openxmlformats.org/officeDocument/2006/relationships/slide" Target="slides/slide38.xml"/><Relationship Id="rId40" Type="http://schemas.openxmlformats.org/officeDocument/2006/relationships/slide" Target="slides/slide39.xml"/><Relationship Id="rId41" Type="http://schemas.openxmlformats.org/officeDocument/2006/relationships/slide" Target="slides/slide40.xml"/><Relationship Id="rId42" Type="http://schemas.openxmlformats.org/officeDocument/2006/relationships/slide" Target="slides/slide41.xml"/><Relationship Id="rId43" Type="http://schemas.openxmlformats.org/officeDocument/2006/relationships/slide" Target="slides/slide42.xml"/><Relationship Id="rId44" Type="http://schemas.openxmlformats.org/officeDocument/2006/relationships/notesMaster" Target="notesMasters/notesMaster1.xml"/><Relationship Id="rId45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 smtClean="0"/>
            </a:lvl1pPr>
          </a:lstStyle>
          <a:p>
            <a:pPr>
              <a:defRPr/>
            </a:pPr>
            <a:fld id="{9055D75C-3C57-42C6-B010-77CE491E6DF9}" type="datetimeFigureOut">
              <a:rPr lang="en-US"/>
              <a:pPr>
                <a:defRPr/>
              </a:pPr>
              <a:t>7/7/14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 smtClean="0"/>
            </a:lvl1pPr>
          </a:lstStyle>
          <a:p>
            <a:pPr>
              <a:defRPr/>
            </a:pPr>
            <a:fld id="{D7439FB2-8D3F-404D-A0F0-F26DDB4F03A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37037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fld id="{5561D76F-4B19-4C8D-ACD7-420B7226D440}" type="slidenum">
              <a:rPr lang="en-US" altLang="en-US"/>
              <a:pPr/>
              <a:t>4</a:t>
            </a:fld>
            <a:endParaRPr lang="en-US" altLang="en-US"/>
          </a:p>
        </p:txBody>
      </p:sp>
      <p:sp>
        <p:nvSpPr>
          <p:cNvPr id="501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xfrm>
            <a:off x="1143000" y="684213"/>
            <a:ext cx="4570413" cy="3429000"/>
          </a:xfrm>
          <a:solidFill>
            <a:srgbClr val="FFFFFF"/>
          </a:solidFill>
          <a:ln cap="flat">
            <a:solidFill>
              <a:srgbClr val="000000"/>
            </a:solidFill>
            <a:miter lim="800000"/>
            <a:headEnd/>
            <a:tailEnd/>
          </a:ln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</p:sp>
      <p:sp>
        <p:nvSpPr>
          <p:cNvPr id="50180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0" y="4343400"/>
            <a:ext cx="5029200" cy="4116388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wrap="square" lIns="92003" tIns="46002" rIns="92003" bIns="46002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en-US" altLang="en-US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1EE37A-6F8D-4902-BE7C-9163EAB6BDF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15A63D5-72EE-44E7-B772-D85EE0B5AFAA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EA32F7-50D7-4DAF-A454-F8517BB80BE4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D891985-19C7-40BE-ABDD-75D03CA7AFD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09600"/>
            <a:ext cx="77724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AF16F813-5A1B-4C18-8A91-51EFD891052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56360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E288BA-CBBE-4E81-BA2D-CCA4891FBBC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DBF9916-E4DC-4375-AE1A-5E0874F1BD9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5EE52B5-ACEE-405F-ABB9-9484EF4B9B5C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C4511A4-01B2-471D-923B-67A2D43E10B9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F1CF2F1-4AFE-4B82-85AE-85BF8D2FF092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71451CD-48F6-4318-AD25-F6D6E726DC38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DDDAD24-58DE-47A9-AC52-510A6C2BC15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spcBef>
                <a:spcPts val="600"/>
              </a:spcBef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71558FB-52BC-4434-839E-6DA8AF3036A1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629835" y="627566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64458" y="6275668"/>
            <a:ext cx="484094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97906" y="6275668"/>
            <a:ext cx="990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3600">
                <a:solidFill>
                  <a:schemeClr val="bg1"/>
                </a:solidFill>
              </a:defRPr>
            </a:lvl1pPr>
          </a:lstStyle>
          <a:p>
            <a:pPr>
              <a:defRPr/>
            </a:pPr>
            <a:fld id="{1DBF9916-E4DC-4375-AE1A-5E0874F1BD9D}" type="slidenum">
              <a:rPr lang="en-US" altLang="en-US" smtClean="0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1" r:id="rId1"/>
    <p:sldLayoutId id="2147483702" r:id="rId2"/>
    <p:sldLayoutId id="2147483703" r:id="rId3"/>
    <p:sldLayoutId id="2147483704" r:id="rId4"/>
    <p:sldLayoutId id="2147483705" r:id="rId5"/>
    <p:sldLayoutId id="2147483706" r:id="rId6"/>
    <p:sldLayoutId id="2147483707" r:id="rId7"/>
    <p:sldLayoutId id="2147483708" r:id="rId8"/>
    <p:sldLayoutId id="2147483709" r:id="rId9"/>
    <p:sldLayoutId id="2147483710" r:id="rId10"/>
    <p:sldLayoutId id="2147483711" r:id="rId11"/>
    <p:sldLayoutId id="2147483712" r:id="rId12"/>
    <p:sldLayoutId id="2147483713" r:id="rId13"/>
  </p:sldLayoutIdLst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1828800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1177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2398713" indent="-282575" algn="l" defTabSz="914400" rtl="0" eaLnBrk="1" latinLnBrk="0" hangingPunct="1">
        <a:spcBef>
          <a:spcPct val="20000"/>
        </a:spcBef>
        <a:buClr>
          <a:schemeClr val="accent2"/>
        </a:buClr>
        <a:buSzPct val="110000"/>
        <a:buFont typeface="Wingdings 2" pitchFamily="18" charset="2"/>
        <a:buChar char=""/>
        <a:defRPr lang="en-US" sz="1800" kern="1200" dirty="0" smtClean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2689225" indent="-282575" algn="l" defTabSz="914400" rtl="0" eaLnBrk="1" latinLnBrk="0" hangingPunct="1">
        <a:spcBef>
          <a:spcPct val="20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"/>
        <a:defRPr lang="en-US" sz="1800" kern="1200" dirty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Relationship Id="rId2" Type="http://schemas.openxmlformats.org/officeDocument/2006/relationships/image" Target="../media/image2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1322921" y="1447800"/>
            <a:ext cx="6498158" cy="1724867"/>
          </a:xfrm>
        </p:spPr>
        <p:txBody>
          <a:bodyPr/>
          <a:lstStyle/>
          <a:p>
            <a:pPr algn="ctr" eaLnBrk="1" hangingPunct="1">
              <a:defRPr/>
            </a:pPr>
            <a:r>
              <a:rPr lang="en-US" dirty="0" smtClean="0">
                <a:ea typeface="+mj-ea"/>
              </a:rPr>
              <a:t>Cultural domain </a:t>
            </a:r>
            <a:r>
              <a:rPr lang="en-US" dirty="0" smtClean="0">
                <a:ea typeface="+mj-ea"/>
              </a:rPr>
              <a:t>analysis</a:t>
            </a:r>
            <a:endParaRPr lang="en-US" dirty="0" smtClean="0">
              <a:ea typeface="+mj-ea"/>
            </a:endParaRP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400" b="1" dirty="0" smtClean="0">
                <a:ea typeface="+mn-ea"/>
              </a:rPr>
              <a:t>Introduction</a:t>
            </a:r>
            <a:endParaRPr lang="en-US" sz="2400" b="1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Adjective+grue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The Navajo see the difference between things that are the color of grass and things that are the color of a clear sky.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But they label chunks of the color spectrum </a:t>
            </a:r>
            <a:r>
              <a:rPr lang="en-US" altLang="en-US" sz="2800" dirty="0" smtClean="0"/>
              <a:t>differently </a:t>
            </a:r>
            <a:r>
              <a:rPr lang="en-US" altLang="en-US" sz="2800" dirty="0" smtClean="0"/>
              <a:t>than we do and use modifiers to express differences within the blue-green spectrum.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In Navajo, turquoise is </a:t>
            </a:r>
            <a:r>
              <a:rPr lang="en-US" altLang="en-US" sz="2800" i="1" dirty="0" err="1" smtClean="0"/>
              <a:t>yáago</a:t>
            </a:r>
            <a:r>
              <a:rPr lang="en-US" altLang="en-US" sz="2800" i="1" dirty="0" smtClean="0"/>
              <a:t> </a:t>
            </a:r>
            <a:r>
              <a:rPr lang="en-US" altLang="en-US" sz="2800" i="1" dirty="0" err="1" smtClean="0"/>
              <a:t>dootl</a:t>
            </a:r>
            <a:r>
              <a:rPr lang="ja-JP" altLang="en-US" sz="2800" i="1" dirty="0" smtClean="0">
                <a:latin typeface="Arial" pitchFamily="34" charset="0"/>
              </a:rPr>
              <a:t>’</a:t>
            </a:r>
            <a:r>
              <a:rPr lang="en-US" altLang="ja-JP" sz="2800" i="1" dirty="0" err="1" smtClean="0"/>
              <a:t>izh</a:t>
            </a:r>
            <a:r>
              <a:rPr lang="en-US" altLang="ja-JP" sz="2800" dirty="0" smtClean="0"/>
              <a:t>, or sky </a:t>
            </a:r>
            <a:r>
              <a:rPr lang="en-US" altLang="ja-JP" sz="2800" dirty="0" err="1" smtClean="0"/>
              <a:t>grue</a:t>
            </a:r>
            <a:r>
              <a:rPr lang="en-US" altLang="ja-JP" sz="2800" dirty="0" smtClean="0"/>
              <a:t>, and green is </a:t>
            </a:r>
            <a:r>
              <a:rPr lang="en-US" altLang="ja-JP" sz="2800" i="1" dirty="0" err="1" smtClean="0"/>
              <a:t>tádlidgo</a:t>
            </a:r>
            <a:r>
              <a:rPr lang="en-US" altLang="ja-JP" sz="2800" i="1" dirty="0" smtClean="0"/>
              <a:t> </a:t>
            </a:r>
            <a:r>
              <a:rPr lang="en-US" altLang="ja-JP" sz="2800" i="1" dirty="0" err="1" smtClean="0"/>
              <a:t>dootl</a:t>
            </a:r>
            <a:r>
              <a:rPr lang="ja-JP" altLang="en-US" sz="2800" i="1" dirty="0" smtClean="0">
                <a:latin typeface="Arial" pitchFamily="34" charset="0"/>
              </a:rPr>
              <a:t>’</a:t>
            </a:r>
            <a:r>
              <a:rPr lang="en-US" altLang="ja-JP" sz="2800" i="1" dirty="0" err="1" smtClean="0"/>
              <a:t>izh</a:t>
            </a:r>
            <a:r>
              <a:rPr lang="en-US" altLang="ja-JP" sz="2800" dirty="0" smtClean="0"/>
              <a:t>, or water scum </a:t>
            </a:r>
            <a:r>
              <a:rPr lang="en-US" altLang="ja-JP" sz="2800" dirty="0" err="1" smtClean="0"/>
              <a:t>grue</a:t>
            </a:r>
            <a:r>
              <a:rPr lang="en-US" altLang="ja-JP" sz="2800" dirty="0" smtClean="0"/>
              <a:t> </a:t>
            </a:r>
            <a:r>
              <a:rPr lang="en-US" altLang="ja-JP" sz="1200" dirty="0" smtClean="0"/>
              <a:t>(Oswald Werner, personal communication).</a:t>
            </a:r>
            <a:r>
              <a:rPr lang="en-US" altLang="ja-JP" sz="2800" dirty="0" smtClean="0"/>
              <a:t> </a:t>
            </a: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-228600"/>
            <a:ext cx="8042276" cy="133695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Lipstick colors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76400"/>
            <a:ext cx="8042276" cy="4343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ea typeface="+mn-ea"/>
              </a:rPr>
              <a:t>If this seems exotic to you, get a chart of 100 lipstick colors or house paint colors and ask people around the university to name the colors</a:t>
            </a:r>
            <a:r>
              <a:rPr lang="en-US" sz="2800" dirty="0" smtClean="0">
                <a:ea typeface="+mn-ea"/>
              </a:rPr>
              <a:t>.</a:t>
            </a:r>
          </a:p>
          <a:p>
            <a:pPr marL="0" indent="0">
              <a:buNone/>
              <a:defRPr/>
            </a:pPr>
            <a:r>
              <a:rPr lang="en-US" sz="2800" dirty="0" smtClean="0">
                <a:ea typeface="+mn-ea"/>
              </a:rPr>
              <a:t> </a:t>
            </a:r>
            <a:endParaRPr lang="en-US" sz="2800" dirty="0" smtClean="0">
              <a:ea typeface="+mn-ea"/>
            </a:endParaRPr>
          </a:p>
          <a:p>
            <a:pPr>
              <a:defRPr/>
            </a:pPr>
            <a:r>
              <a:rPr lang="en-US" sz="2800" dirty="0" smtClean="0">
                <a:ea typeface="+mn-ea"/>
              </a:rPr>
              <a:t>Do you predict that, on average, men and women will recognize and name the same number of colors?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Begins with kinship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This concern for understanding cultural differences in how people cut the natural world goes a long way back in anthropology. </a:t>
            </a:r>
          </a:p>
          <a:p>
            <a:pPr eaLnBrk="1" hangingPunct="1">
              <a:defRPr/>
            </a:pPr>
            <a:r>
              <a:rPr lang="en-US" altLang="en-US" sz="2800" smtClean="0"/>
              <a:t>Lewis Henry Morgan (1870) studied systems of kinship nomenclature. </a:t>
            </a:r>
          </a:p>
          <a:p>
            <a:pPr lvl="1" eaLnBrk="1" hangingPunct="1">
              <a:defRPr/>
            </a:pPr>
            <a:r>
              <a:rPr lang="en-US" altLang="en-US" sz="2400" smtClean="0"/>
              <a:t>If someone says, </a:t>
            </a:r>
            <a:r>
              <a:rPr lang="ja-JP" altLang="en-US" sz="2400" smtClean="0">
                <a:latin typeface="Arial" pitchFamily="34" charset="0"/>
              </a:rPr>
              <a:t>“</a:t>
            </a:r>
            <a:r>
              <a:rPr lang="en-US" altLang="ja-JP" sz="2400" smtClean="0"/>
              <a:t>This is my sister,</a:t>
            </a:r>
            <a:r>
              <a:rPr lang="ja-JP" altLang="en-US" sz="2400" smtClean="0">
                <a:latin typeface="Arial" pitchFamily="34" charset="0"/>
              </a:rPr>
              <a:t>”</a:t>
            </a:r>
            <a:r>
              <a:rPr lang="en-US" altLang="ja-JP" sz="2400" smtClean="0"/>
              <a:t> you can</a:t>
            </a:r>
            <a:r>
              <a:rPr lang="ja-JP" altLang="en-US" sz="2400" smtClean="0">
                <a:latin typeface="Arial" pitchFamily="34" charset="0"/>
              </a:rPr>
              <a:t>’</a:t>
            </a:r>
            <a:r>
              <a:rPr lang="en-US" altLang="ja-JP" sz="2400" smtClean="0"/>
              <a:t>t assume that they have the same mother and father. Lots of different people can be called </a:t>
            </a:r>
            <a:r>
              <a:rPr lang="ja-JP" altLang="en-US" sz="2400" smtClean="0">
                <a:latin typeface="Arial" pitchFamily="34" charset="0"/>
              </a:rPr>
              <a:t>“</a:t>
            </a:r>
            <a:r>
              <a:rPr lang="en-US" altLang="ja-JP" sz="2400" smtClean="0"/>
              <a:t>sister,</a:t>
            </a:r>
            <a:r>
              <a:rPr lang="ja-JP" altLang="en-US" sz="2400" smtClean="0">
                <a:latin typeface="Arial" pitchFamily="34" charset="0"/>
              </a:rPr>
              <a:t>”</a:t>
            </a:r>
            <a:r>
              <a:rPr lang="en-US" altLang="ja-JP" sz="2400" smtClean="0"/>
              <a:t> depending on the kinship system. </a:t>
            </a:r>
            <a:endParaRPr lang="en-US" altLang="en-US" sz="24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The genealogical method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981200"/>
            <a:ext cx="8042276" cy="4343400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600" dirty="0" smtClean="0">
                <a:ea typeface="+mn-ea"/>
              </a:rPr>
              <a:t>In his work with the Murray Islanders (in the Torres Straits between Australia and Papua New Guinea) and with the </a:t>
            </a:r>
            <a:r>
              <a:rPr lang="en-US" sz="2600" dirty="0" err="1" smtClean="0">
                <a:ea typeface="+mn-ea"/>
              </a:rPr>
              <a:t>Todas</a:t>
            </a:r>
            <a:r>
              <a:rPr lang="en-US" sz="2600" dirty="0" smtClean="0">
                <a:ea typeface="+mn-ea"/>
              </a:rPr>
              <a:t> of southern India, W.H.R. Rivers developed the genealogical method.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 smtClean="0">
                <a:ea typeface="+mn-ea"/>
              </a:rPr>
              <a:t>to elicit accurately and systematically the inventory of kin terms in a language. </a:t>
            </a:r>
          </a:p>
          <a:p>
            <a:pPr lvl="1">
              <a:lnSpc>
                <a:spcPct val="90000"/>
              </a:lnSpc>
              <a:defRPr/>
            </a:pPr>
            <a:r>
              <a:rPr lang="en-US" sz="2600" dirty="0" smtClean="0">
                <a:ea typeface="+mn-ea"/>
              </a:rPr>
              <a:t>ego-centered graphs for organizing kinship data.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Kroeber 1909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Anthropologists also noticed very early that, although kinship systems </a:t>
            </a:r>
            <a:r>
              <a:rPr lang="en-US" altLang="en-US" sz="2800" b="1" smtClean="0"/>
              <a:t>could </a:t>
            </a:r>
            <a:r>
              <a:rPr lang="en-US" altLang="en-US" sz="2800" smtClean="0"/>
              <a:t>be unique to each culture—which would mean that each system required a separate set of rules—they simply weren</a:t>
            </a:r>
            <a:r>
              <a:rPr lang="ja-JP" altLang="en-US" sz="2800" smtClean="0">
                <a:latin typeface="Arial" pitchFamily="34" charset="0"/>
              </a:rPr>
              <a:t>’</a:t>
            </a:r>
            <a:r>
              <a:rPr lang="en-US" altLang="ja-JP" sz="2800" smtClean="0"/>
              <a:t>t.</a:t>
            </a:r>
          </a:p>
          <a:p>
            <a:pPr eaLnBrk="1" hangingPunct="1">
              <a:defRPr/>
            </a:pPr>
            <a:r>
              <a:rPr lang="en-US" altLang="en-US" sz="2800" smtClean="0"/>
              <a:t>Alfred Kroeber showed in 1909 that just eight features were needed to distinguish kinship terms in any system.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-304800"/>
            <a:ext cx="8042276" cy="133695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Features of kinship systems</a:t>
            </a:r>
          </a:p>
        </p:txBody>
      </p:sp>
      <p:sp>
        <p:nvSpPr>
          <p:cNvPr id="14339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295400"/>
            <a:ext cx="8042276" cy="4648201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110000"/>
              </a:lnSpc>
              <a:defRPr/>
            </a:pPr>
            <a:r>
              <a:rPr lang="en-US" sz="3000" dirty="0" smtClean="0">
                <a:ea typeface="+mn-ea"/>
              </a:rPr>
              <a:t>(1) is speaker and relative the same or different generation?</a:t>
            </a:r>
          </a:p>
          <a:p>
            <a:pPr>
              <a:lnSpc>
                <a:spcPct val="80000"/>
              </a:lnSpc>
              <a:defRPr/>
            </a:pPr>
            <a:r>
              <a:rPr lang="en-US" sz="3000" dirty="0" smtClean="0">
                <a:ea typeface="+mn-ea"/>
              </a:rPr>
              <a:t>(2) relative age: older or younger brother </a:t>
            </a:r>
          </a:p>
          <a:p>
            <a:pPr>
              <a:lnSpc>
                <a:spcPct val="80000"/>
              </a:lnSpc>
              <a:defRPr/>
            </a:pPr>
            <a:r>
              <a:rPr lang="en-US" sz="3000" dirty="0" smtClean="0">
                <a:ea typeface="+mn-ea"/>
              </a:rPr>
              <a:t>(3) is relative is collateral or lineal?</a:t>
            </a:r>
          </a:p>
          <a:p>
            <a:pPr>
              <a:lnSpc>
                <a:spcPct val="80000"/>
              </a:lnSpc>
              <a:defRPr/>
            </a:pPr>
            <a:r>
              <a:rPr lang="en-US" sz="3000" dirty="0" smtClean="0">
                <a:ea typeface="+mn-ea"/>
              </a:rPr>
              <a:t>(4) is relative </a:t>
            </a:r>
            <a:r>
              <a:rPr lang="en-US" sz="3000" dirty="0" err="1" smtClean="0">
                <a:ea typeface="+mn-ea"/>
              </a:rPr>
              <a:t>affinal</a:t>
            </a:r>
            <a:r>
              <a:rPr lang="en-US" sz="3000" dirty="0" smtClean="0">
                <a:ea typeface="+mn-ea"/>
              </a:rPr>
              <a:t> or </a:t>
            </a:r>
            <a:r>
              <a:rPr lang="en-US" sz="3000" dirty="0" err="1" smtClean="0">
                <a:ea typeface="+mn-ea"/>
              </a:rPr>
              <a:t>consanguineal</a:t>
            </a:r>
            <a:r>
              <a:rPr lang="en-US" sz="3000" dirty="0" smtClean="0">
                <a:ea typeface="+mn-ea"/>
              </a:rPr>
              <a:t>?</a:t>
            </a:r>
          </a:p>
          <a:p>
            <a:pPr>
              <a:lnSpc>
                <a:spcPct val="80000"/>
              </a:lnSpc>
              <a:defRPr/>
            </a:pPr>
            <a:r>
              <a:rPr lang="en-US" sz="3000" dirty="0" smtClean="0">
                <a:ea typeface="+mn-ea"/>
              </a:rPr>
              <a:t>(5) is relative is male or female?</a:t>
            </a:r>
          </a:p>
          <a:p>
            <a:pPr>
              <a:lnSpc>
                <a:spcPct val="80000"/>
              </a:lnSpc>
              <a:defRPr/>
            </a:pPr>
            <a:r>
              <a:rPr lang="en-US" sz="3000" dirty="0" smtClean="0">
                <a:ea typeface="+mn-ea"/>
              </a:rPr>
              <a:t>(6) is speaker is male or female?</a:t>
            </a:r>
          </a:p>
          <a:p>
            <a:pPr>
              <a:lnSpc>
                <a:spcPct val="80000"/>
              </a:lnSpc>
              <a:defRPr/>
            </a:pPr>
            <a:r>
              <a:rPr lang="en-US" sz="3000" dirty="0" smtClean="0">
                <a:ea typeface="+mn-ea"/>
              </a:rPr>
              <a:t>(7) is link male or female?</a:t>
            </a:r>
          </a:p>
          <a:p>
            <a:pPr>
              <a:lnSpc>
                <a:spcPct val="80000"/>
              </a:lnSpc>
              <a:defRPr/>
            </a:pPr>
            <a:r>
              <a:rPr lang="en-US" sz="3000" dirty="0" smtClean="0">
                <a:ea typeface="+mn-ea"/>
              </a:rPr>
              <a:t>(8) is link alive or dead?</a:t>
            </a:r>
          </a:p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3000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-228600"/>
            <a:ext cx="8042276" cy="133695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6,561 kinship systems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295400"/>
            <a:ext cx="8042276" cy="4648201"/>
          </a:xfrm>
        </p:spPr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/>
              <a:t>Now, if you first choose any of eight features and then choose among the two alternatives to each feature, there are 3</a:t>
            </a:r>
            <a:r>
              <a:rPr lang="en-US" altLang="en-US" sz="2800" baseline="30000" dirty="0" smtClean="0"/>
              <a:t>8</a:t>
            </a:r>
            <a:r>
              <a:rPr lang="en-US" altLang="en-US" sz="2800" dirty="0" smtClean="0"/>
              <a:t>=6,561 kinds of kinship systems. 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/>
              <a:t>Some rare systems (the </a:t>
            </a:r>
            <a:r>
              <a:rPr lang="en-US" altLang="en-US" sz="2800" dirty="0" err="1" smtClean="0"/>
              <a:t>bilineal</a:t>
            </a:r>
            <a:r>
              <a:rPr lang="en-US" altLang="en-US" sz="2800" dirty="0" smtClean="0"/>
              <a:t> </a:t>
            </a:r>
            <a:r>
              <a:rPr lang="en-US" altLang="en-US" sz="2800" dirty="0" err="1" smtClean="0"/>
              <a:t>Yakö</a:t>
            </a:r>
            <a:r>
              <a:rPr lang="en-US" altLang="en-US" sz="2800" dirty="0" smtClean="0"/>
              <a:t> of Nigeria, the </a:t>
            </a:r>
            <a:r>
              <a:rPr lang="en-US" altLang="en-US" sz="2800" dirty="0" err="1" smtClean="0"/>
              <a:t>ambilineal</a:t>
            </a:r>
            <a:r>
              <a:rPr lang="en-US" altLang="en-US" sz="2800" dirty="0" smtClean="0"/>
              <a:t> Gilbert Islanders).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en-US" altLang="en-US" sz="2800" dirty="0" smtClean="0"/>
              <a:t>But most of the world</a:t>
            </a:r>
            <a:r>
              <a:rPr lang="ja-JP" altLang="en-US" sz="2800" dirty="0" smtClean="0">
                <a:latin typeface="Arial" pitchFamily="34" charset="0"/>
              </a:rPr>
              <a:t>’</a:t>
            </a:r>
            <a:r>
              <a:rPr lang="en-US" altLang="ja-JP" sz="2800" dirty="0" smtClean="0"/>
              <a:t>s kinship systems are of one those familiar types that early anthropologists identified and labeled: the Hawaiian, Sudanese, Omaha, Eskimo, Crow, and Iroquois types. </a:t>
            </a: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endParaRPr lang="en-US" smtClean="0">
              <a:ea typeface="+mj-ea"/>
            </a:endParaRPr>
          </a:p>
        </p:txBody>
      </p:sp>
      <p:sp>
        <p:nvSpPr>
          <p:cNvPr id="163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mtClean="0"/>
              <a:t>Early anthropologists found it pretty interesting that the world</a:t>
            </a:r>
            <a:r>
              <a:rPr lang="ja-JP" altLang="en-US" smtClean="0">
                <a:latin typeface="Arial" pitchFamily="34" charset="0"/>
              </a:rPr>
              <a:t>’</a:t>
            </a:r>
            <a:r>
              <a:rPr lang="en-US" altLang="ja-JP" smtClean="0"/>
              <a:t>s real kinship systems comprised just a tiny set of the possibilities. </a:t>
            </a:r>
          </a:p>
          <a:p>
            <a:pPr eaLnBrk="1" hangingPunct="1">
              <a:defRPr/>
            </a:pPr>
            <a:r>
              <a:rPr lang="en-US" altLang="en-US" smtClean="0"/>
              <a:t>Today</a:t>
            </a:r>
            <a:r>
              <a:rPr lang="ja-JP" altLang="en-US" smtClean="0">
                <a:latin typeface="Arial" pitchFamily="34" charset="0"/>
              </a:rPr>
              <a:t>’</a:t>
            </a:r>
            <a:r>
              <a:rPr lang="en-US" altLang="ja-JP" smtClean="0"/>
              <a:t>s hardy band of kinship analysts continue to work in this tradition. </a:t>
            </a:r>
          </a:p>
          <a:p>
            <a:pPr eaLnBrk="1" hangingPunct="1">
              <a:defRPr/>
            </a:pPr>
            <a:r>
              <a:rPr lang="en-US" altLang="en-US" smtClean="0"/>
              <a:t>See: </a:t>
            </a:r>
            <a:r>
              <a:rPr lang="en-US" altLang="en-US" sz="2000" smtClean="0"/>
              <a:t>Kronenfeld, David B., Guest Editor. 2001 </a:t>
            </a:r>
            <a:r>
              <a:rPr lang="en-US" altLang="en-US" sz="2000" u="sng" smtClean="0"/>
              <a:t>Special Issue: Kinship</a:t>
            </a:r>
            <a:r>
              <a:rPr lang="en-US" altLang="en-US" sz="2000" smtClean="0"/>
              <a:t>.  </a:t>
            </a:r>
            <a:r>
              <a:rPr lang="en-US" altLang="en-US" sz="2000" i="1" smtClean="0"/>
              <a:t>Anthropological Theory</a:t>
            </a:r>
            <a:r>
              <a:rPr lang="en-US" altLang="en-US" sz="2000" smtClean="0"/>
              <a:t> Vol. 1, No. 2. </a:t>
            </a:r>
            <a:r>
              <a:rPr lang="en-US" altLang="en-US" sz="2400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-76200"/>
            <a:ext cx="8042276" cy="1336956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4400" dirty="0" smtClean="0"/>
              <a:t>From kinship to plants and …</a:t>
            </a:r>
          </a:p>
        </p:txBody>
      </p:sp>
      <p:sp>
        <p:nvSpPr>
          <p:cNvPr id="337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sz="2800" dirty="0" smtClean="0">
                <a:ea typeface="+mn-ea"/>
              </a:rPr>
              <a:t>The early interest in classifying kinship systems led to methods for discovering sets of terms in other </a:t>
            </a:r>
            <a:r>
              <a:rPr lang="en-US" sz="2800" b="1" dirty="0" smtClean="0">
                <a:solidFill>
                  <a:srgbClr val="2F97B5"/>
                </a:solidFill>
                <a:ea typeface="+mn-ea"/>
              </a:rPr>
              <a:t>domains</a:t>
            </a:r>
            <a:r>
              <a:rPr lang="en-US" sz="2800" dirty="0" smtClean="0">
                <a:ea typeface="+mn-ea"/>
              </a:rPr>
              <a:t>:</a:t>
            </a:r>
          </a:p>
          <a:p>
            <a:pPr lvl="1">
              <a:defRPr/>
            </a:pPr>
            <a:r>
              <a:rPr lang="en-US" sz="2400" dirty="0" smtClean="0">
                <a:ea typeface="+mn-ea"/>
              </a:rPr>
              <a:t>kinds of foods</a:t>
            </a:r>
          </a:p>
          <a:p>
            <a:pPr lvl="1">
              <a:defRPr/>
            </a:pPr>
            <a:r>
              <a:rPr lang="en-US" sz="2400" dirty="0" smtClean="0">
                <a:ea typeface="+mn-ea"/>
              </a:rPr>
              <a:t>things to do on the weekend</a:t>
            </a:r>
          </a:p>
          <a:p>
            <a:pPr lvl="1">
              <a:defRPr/>
            </a:pPr>
            <a:r>
              <a:rPr lang="en-US" sz="2400" dirty="0" smtClean="0">
                <a:ea typeface="+mn-ea"/>
              </a:rPr>
              <a:t>kinds of crime</a:t>
            </a:r>
          </a:p>
          <a:p>
            <a:pPr lvl="1">
              <a:defRPr/>
            </a:pPr>
            <a:r>
              <a:rPr lang="en-US" sz="2400" dirty="0" smtClean="0">
                <a:ea typeface="+mn-ea"/>
              </a:rPr>
              <a:t>bad names for ethnic groups</a:t>
            </a:r>
          </a:p>
          <a:p>
            <a:pPr lvl="1">
              <a:defRPr/>
            </a:pPr>
            <a:r>
              <a:rPr lang="en-US" sz="2400" dirty="0" smtClean="0">
                <a:ea typeface="+mn-ea"/>
              </a:rPr>
              <a:t>dirty words</a:t>
            </a:r>
          </a:p>
          <a:p>
            <a:pPr lvl="1">
              <a:defRPr/>
            </a:pPr>
            <a:r>
              <a:rPr lang="en-US" sz="2400" dirty="0" smtClean="0">
                <a:ea typeface="+mn-ea"/>
              </a:rPr>
              <a:t>names for illnesses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339444"/>
            <a:ext cx="8042276" cy="133695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Domains are not preferences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2286000"/>
            <a:ext cx="8042276" cy="4343400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en-US" sz="2800" dirty="0" smtClean="0">
                <a:ea typeface="+mn-ea"/>
              </a:rPr>
              <a:t>Note that none of these domains is about preferences. </a:t>
            </a:r>
          </a:p>
          <a:p>
            <a:pPr>
              <a:defRPr/>
            </a:pPr>
            <a:r>
              <a:rPr lang="en-US" sz="2800" dirty="0" smtClean="0">
                <a:ea typeface="+mn-ea"/>
              </a:rPr>
              <a:t>Eliciting the contents of a cultural domain is very different from asking people about their preferences for items in the domain.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defRPr/>
            </a:pPr>
            <a:r>
              <a:rPr lang="en-US" sz="3600" dirty="0" smtClean="0"/>
              <a:t>Cultural Domain Analysis – Outline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What is CDA? History of cognitive anthropology</a:t>
            </a:r>
          </a:p>
          <a:p>
            <a:pPr>
              <a:defRPr/>
            </a:pPr>
            <a:r>
              <a:rPr lang="en-US" dirty="0" smtClean="0"/>
              <a:t>CDA is not about preferences</a:t>
            </a:r>
          </a:p>
          <a:p>
            <a:pPr>
              <a:defRPr/>
            </a:pPr>
            <a:r>
              <a:rPr lang="en-US" dirty="0" smtClean="0"/>
              <a:t>Methods for collecting CDA data</a:t>
            </a:r>
          </a:p>
          <a:p>
            <a:pPr>
              <a:defRPr/>
            </a:pPr>
            <a:r>
              <a:rPr lang="en-US" dirty="0" smtClean="0"/>
              <a:t>CDA and anthropological theory: evolution, models of culture, taxonomies, relation of CDA content to larger environmental forces</a:t>
            </a:r>
          </a:p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-304800"/>
            <a:ext cx="8042276" cy="133695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Predicting preferences 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295399"/>
            <a:ext cx="8042276" cy="4724401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defRPr/>
            </a:pPr>
            <a:r>
              <a:rPr lang="en-US" sz="2800" dirty="0" smtClean="0">
                <a:ea typeface="+mn-ea"/>
              </a:rPr>
              <a:t>We usually ask people about their preferences because we want to predict those preferences. 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ea typeface="+mn-ea"/>
              </a:rPr>
              <a:t>If we ask people which of two political candidates they favor in an election, we might also ask them about their income, their ethnicity, their age, and so on. 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ea typeface="+mn-ea"/>
              </a:rPr>
              <a:t>Then we look for packages of variables about the people that predict their preference for a candidate.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Domain contents ... 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We might do the same thing to predict why people prefer certain brands of cars, or why they have a particular position on controversial issues. </a:t>
            </a:r>
          </a:p>
          <a:p>
            <a:pPr eaLnBrk="1" hangingPunct="1">
              <a:defRPr/>
            </a:pPr>
            <a:r>
              <a:rPr lang="en-US" altLang="en-US" sz="2800" smtClean="0"/>
              <a:t>In cultural domain analysis, we</a:t>
            </a:r>
            <a:r>
              <a:rPr lang="ja-JP" altLang="en-US" sz="2800" smtClean="0">
                <a:latin typeface="Arial" pitchFamily="34" charset="0"/>
              </a:rPr>
              <a:t>’</a:t>
            </a:r>
            <a:r>
              <a:rPr lang="en-US" altLang="ja-JP" sz="2800" smtClean="0"/>
              <a:t>re interested in the items that comprise the domain—the illnesses, the edible plants, the jobs that women and men do …  </a:t>
            </a:r>
          </a:p>
          <a:p>
            <a:pPr eaLnBrk="1" hangingPunct="1">
              <a:defRPr/>
            </a:pPr>
            <a:endParaRPr lang="en-US" altLang="en-US" sz="28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And domain structure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76400"/>
            <a:ext cx="8042276" cy="5334000"/>
          </a:xfrm>
        </p:spPr>
        <p:txBody>
          <a:bodyPr>
            <a:normAutofit/>
          </a:bodyPr>
          <a:lstStyle/>
          <a:p>
            <a:pPr eaLnBrk="1" hangingPunct="1">
              <a:defRPr/>
            </a:pPr>
            <a:r>
              <a:rPr lang="en-US" altLang="en-US" sz="2800" dirty="0" smtClean="0"/>
              <a:t>We</a:t>
            </a:r>
            <a:r>
              <a:rPr lang="en-US" altLang="en-US" sz="2800" dirty="0" smtClean="0">
                <a:latin typeface="Arial" pitchFamily="34" charset="0"/>
              </a:rPr>
              <a:t>’</a:t>
            </a:r>
            <a:r>
              <a:rPr lang="en-US" altLang="ja-JP" sz="2800" dirty="0" smtClean="0"/>
              <a:t>re </a:t>
            </a:r>
            <a:r>
              <a:rPr lang="en-US" altLang="ja-JP" sz="2800" dirty="0" smtClean="0"/>
              <a:t>also interested </a:t>
            </a:r>
            <a:r>
              <a:rPr lang="en-US" altLang="ja-JP" sz="2800" dirty="0" smtClean="0"/>
              <a:t>in how </a:t>
            </a:r>
            <a:r>
              <a:rPr lang="en-US" altLang="ja-JP" sz="2800" dirty="0" smtClean="0"/>
              <a:t>things that are external to the people we interview are </a:t>
            </a:r>
            <a:r>
              <a:rPr lang="en-US" altLang="ja-JP" sz="2800" b="1" dirty="0" smtClean="0">
                <a:solidFill>
                  <a:srgbClr val="2F97B5"/>
                </a:solidFill>
              </a:rPr>
              <a:t>related to each other </a:t>
            </a:r>
            <a:r>
              <a:rPr lang="en-US" altLang="ja-JP" sz="2800" dirty="0" smtClean="0"/>
              <a:t>in people</a:t>
            </a:r>
            <a:r>
              <a:rPr lang="ja-JP" altLang="en-US" sz="2800" dirty="0" smtClean="0">
                <a:latin typeface="Arial" pitchFamily="34" charset="0"/>
              </a:rPr>
              <a:t>’</a:t>
            </a:r>
            <a:r>
              <a:rPr lang="en-US" altLang="ja-JP" sz="2800" dirty="0" smtClean="0"/>
              <a:t>s minds.</a:t>
            </a:r>
          </a:p>
          <a:p>
            <a:pPr marL="342900" lvl="1" indent="-342900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defRPr/>
            </a:pPr>
            <a:r>
              <a:rPr lang="en-US" altLang="en-US" sz="2800" dirty="0"/>
              <a:t>Cultural domain analysis involves, among other things, the building of </a:t>
            </a:r>
            <a:r>
              <a:rPr lang="en-US" altLang="en-US" sz="2800" b="1" dirty="0">
                <a:solidFill>
                  <a:srgbClr val="2F97B5"/>
                </a:solidFill>
              </a:rPr>
              <a:t>folk taxonomies </a:t>
            </a:r>
            <a:r>
              <a:rPr lang="en-US" altLang="en-US" sz="2800" dirty="0"/>
              <a:t>from data that informants supply about what goes with </a:t>
            </a:r>
            <a:r>
              <a:rPr lang="en-US" altLang="en-US" sz="2800" dirty="0" smtClean="0"/>
              <a:t>what.</a:t>
            </a:r>
          </a:p>
          <a:p>
            <a:pPr marL="920750" lvl="3" indent="-342900">
              <a:spcBef>
                <a:spcPts val="2000"/>
              </a:spcBef>
              <a:defRPr/>
            </a:pPr>
            <a:r>
              <a:rPr lang="en-US" altLang="en-US" sz="2800" dirty="0" smtClean="0"/>
              <a:t>An </a:t>
            </a:r>
            <a:r>
              <a:rPr lang="en-US" altLang="en-US" sz="2800" dirty="0" smtClean="0"/>
              <a:t>orange is a kind of fruit, and a Valencia is a kind of orange</a:t>
            </a:r>
            <a:r>
              <a:rPr lang="en-US" altLang="en-US" sz="2800" dirty="0" smtClean="0"/>
              <a:t>.</a:t>
            </a: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-228600"/>
            <a:ext cx="8042276" cy="133695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Methods for collecting data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eaLnBrk="1" hangingPunct="1">
              <a:lnSpc>
                <a:spcPct val="80000"/>
              </a:lnSpc>
              <a:buNone/>
              <a:defRPr/>
            </a:pPr>
            <a:r>
              <a:rPr lang="en-US" altLang="en-US" sz="2800" dirty="0" smtClean="0"/>
              <a:t>The methods for collecting lists and similarities among the items in a list—that is, the contents of a domain and people</a:t>
            </a:r>
            <a:r>
              <a:rPr lang="ja-JP" altLang="en-US" sz="2800" dirty="0" smtClean="0">
                <a:latin typeface="Arial" pitchFamily="34" charset="0"/>
              </a:rPr>
              <a:t>’</a:t>
            </a:r>
            <a:r>
              <a:rPr lang="en-US" altLang="ja-JP" sz="2800" dirty="0" smtClean="0"/>
              <a:t>s ideas about what goes with what— </a:t>
            </a:r>
            <a:r>
              <a:rPr lang="en-US" altLang="ja-JP" sz="2800" dirty="0" smtClean="0"/>
              <a:t>include:</a:t>
            </a:r>
          </a:p>
          <a:p>
            <a:pPr marL="0" indent="0" eaLnBrk="1" hangingPunct="1">
              <a:lnSpc>
                <a:spcPct val="60000"/>
              </a:lnSpc>
              <a:buNone/>
              <a:defRPr/>
            </a:pPr>
            <a:endParaRPr lang="en-US" altLang="ja-JP" sz="28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i="1" dirty="0" smtClean="0"/>
              <a:t>free lists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i="1" dirty="0" smtClean="0"/>
              <a:t>sentence frames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i="1" dirty="0" smtClean="0"/>
              <a:t>triad tests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i="1" dirty="0" smtClean="0"/>
              <a:t>pile sorts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i="1" dirty="0" smtClean="0"/>
              <a:t>paired comparisons</a:t>
            </a:r>
            <a:endParaRPr lang="en-US" altLang="en-US" sz="2400" dirty="0" smtClean="0"/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i="1" dirty="0" smtClean="0"/>
              <a:t>rankings</a:t>
            </a:r>
          </a:p>
          <a:p>
            <a:pPr lvl="1" eaLnBrk="1" hangingPunct="1">
              <a:lnSpc>
                <a:spcPct val="80000"/>
              </a:lnSpc>
              <a:defRPr/>
            </a:pPr>
            <a:r>
              <a:rPr lang="en-US" altLang="en-US" sz="2400" i="1" dirty="0" smtClean="0"/>
              <a:t>rating </a:t>
            </a:r>
            <a:r>
              <a:rPr lang="en-US" altLang="en-US" sz="2400" i="1" dirty="0" smtClean="0"/>
              <a:t>scales</a:t>
            </a:r>
            <a:endParaRPr lang="en-US" altLang="en-US" sz="24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CDA and theory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828800"/>
            <a:ext cx="8042276" cy="4343400"/>
          </a:xfrm>
        </p:spPr>
        <p:txBody>
          <a:bodyPr/>
          <a:lstStyle/>
          <a:p>
            <a:pPr>
              <a:defRPr/>
            </a:pPr>
            <a:r>
              <a:rPr lang="en-US" sz="2600" dirty="0" smtClean="0"/>
              <a:t>In the next section, we’ll explore several ways in which CDA helps us develop theory in anthropology.</a:t>
            </a:r>
          </a:p>
          <a:p>
            <a:pPr lvl="1">
              <a:defRPr/>
            </a:pPr>
            <a:r>
              <a:rPr lang="en-US" sz="2600" dirty="0" smtClean="0"/>
              <a:t>Cultural evolution</a:t>
            </a:r>
          </a:p>
          <a:p>
            <a:pPr lvl="1">
              <a:defRPr/>
            </a:pPr>
            <a:r>
              <a:rPr lang="en-US" sz="2600" dirty="0" smtClean="0"/>
              <a:t>What causes the elasticity of lexicons?</a:t>
            </a:r>
          </a:p>
          <a:p>
            <a:pPr lvl="1">
              <a:defRPr/>
            </a:pPr>
            <a:r>
              <a:rPr lang="en-US" sz="2600" dirty="0"/>
              <a:t>M</a:t>
            </a:r>
            <a:r>
              <a:rPr lang="en-US" sz="2600" dirty="0" smtClean="0"/>
              <a:t>eaning and distinctive features</a:t>
            </a:r>
          </a:p>
          <a:p>
            <a:pPr lvl="1">
              <a:defRPr/>
            </a:pPr>
            <a:endParaRPr lang="en-US" dirty="0" smtClean="0"/>
          </a:p>
          <a:p>
            <a:pPr lvl="1"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-152400"/>
            <a:ext cx="8042276" cy="133695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Evolutionary studies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600" dirty="0" smtClean="0"/>
              <a:t>Anthropologists are also concerned with evolution – of the mind, of </a:t>
            </a:r>
            <a:r>
              <a:rPr lang="en-US" altLang="en-US" sz="2600" dirty="0" smtClean="0"/>
              <a:t>language…</a:t>
            </a:r>
            <a:endParaRPr lang="en-US" altLang="en-US" sz="26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600" dirty="0" smtClean="0"/>
              <a:t>The study by Brent Berlin and Paul Kay on the evolution of color terms is paradigmatic.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600" dirty="0" smtClean="0"/>
              <a:t>Seven stages in the development of color terms:</a:t>
            </a:r>
          </a:p>
          <a:p>
            <a:pPr lvl="1">
              <a:lnSpc>
                <a:spcPct val="90000"/>
              </a:lnSpc>
              <a:defRPr/>
            </a:pPr>
            <a:r>
              <a:rPr lang="en-US" altLang="en-US" sz="2400" dirty="0" smtClean="0"/>
              <a:t>Berlin, B and P. Kay 1969. Basic Color Terms: Their Universality and Evolution Berkeley, University of California Press.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-304800"/>
            <a:ext cx="8042276" cy="133695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Color terms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  <a:defRPr/>
            </a:pPr>
            <a:r>
              <a:rPr lang="en-US" sz="2400" dirty="0" smtClean="0">
                <a:ea typeface="+mn-ea"/>
              </a:rPr>
              <a:t>All languages have: white/black, color/lack of color. 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>
                <a:ea typeface="+mn-ea"/>
              </a:rPr>
              <a:t>When languages acquire a third term, it is always red.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>
                <a:ea typeface="+mn-ea"/>
              </a:rPr>
              <a:t>The fourth term is either green or yellow. 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>
                <a:ea typeface="+mn-ea"/>
              </a:rPr>
              <a:t>The fifth term is also either green or yellow enters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>
                <a:ea typeface="+mn-ea"/>
              </a:rPr>
              <a:t>The sixth term is blue 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>
                <a:ea typeface="+mn-ea"/>
              </a:rPr>
              <a:t>At seven terms, brown enters. 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>
                <a:ea typeface="+mn-ea"/>
              </a:rPr>
              <a:t>At eight or more terms, purple, pink, orange, grey or combinations of these terms enter the lexicon. </a:t>
            </a:r>
          </a:p>
          <a:p>
            <a:pPr>
              <a:lnSpc>
                <a:spcPct val="80000"/>
              </a:lnSpc>
              <a:defRPr/>
            </a:pPr>
            <a:r>
              <a:rPr lang="en-US" sz="2400" dirty="0" smtClean="0">
                <a:ea typeface="+mn-ea"/>
              </a:rPr>
              <a:t>Moreover, color lexicons become more complex as societies become more complex.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-457200"/>
            <a:ext cx="8042276" cy="133695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Plant correlates of color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066800"/>
            <a:ext cx="8042276" cy="4876801"/>
          </a:xfrm>
        </p:spPr>
        <p:txBody>
          <a:bodyPr>
            <a:normAutofit fontScale="77500" lnSpcReduction="20000"/>
          </a:bodyPr>
          <a:lstStyle/>
          <a:p>
            <a:pPr eaLnBrk="1" hangingPunct="1">
              <a:lnSpc>
                <a:spcPct val="120000"/>
              </a:lnSpc>
              <a:defRPr/>
            </a:pPr>
            <a:r>
              <a:rPr lang="en-US" altLang="en-US" sz="2800" dirty="0" smtClean="0"/>
              <a:t>Cecil Brown and Stanley </a:t>
            </a:r>
            <a:r>
              <a:rPr lang="en-US" altLang="en-US" sz="2800" dirty="0" err="1" smtClean="0"/>
              <a:t>Witkowski</a:t>
            </a:r>
            <a:r>
              <a:rPr lang="en-US" altLang="en-US" sz="2800" dirty="0" smtClean="0"/>
              <a:t> replicated Berlin and Kay</a:t>
            </a:r>
            <a:r>
              <a:rPr lang="ja-JP" altLang="en-US" sz="2800" dirty="0" smtClean="0">
                <a:latin typeface="Arial" pitchFamily="34" charset="0"/>
              </a:rPr>
              <a:t>’</a:t>
            </a:r>
            <a:r>
              <a:rPr lang="en-US" altLang="ja-JP" sz="2800" dirty="0" smtClean="0"/>
              <a:t>s work using plants. </a:t>
            </a:r>
            <a:endParaRPr lang="en-US" altLang="ja-JP" sz="2800" dirty="0" smtClean="0"/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800" dirty="0" smtClean="0"/>
              <a:t>At </a:t>
            </a:r>
            <a:r>
              <a:rPr lang="en-US" altLang="en-US" sz="2800" dirty="0" smtClean="0"/>
              <a:t>the first stage of lexical complexity, all languages have a word for plant.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Then</a:t>
            </a:r>
            <a:r>
              <a:rPr lang="en-US" altLang="en-US" sz="2800" dirty="0" smtClean="0"/>
              <a:t>, trees are distinguished.</a:t>
            </a:r>
          </a:p>
          <a:p>
            <a:pPr eaLnBrk="1" hangingPunct="1">
              <a:lnSpc>
                <a:spcPct val="120000"/>
              </a:lnSpc>
              <a:defRPr/>
            </a:pPr>
            <a:r>
              <a:rPr lang="en-US" altLang="en-US" sz="2800" dirty="0" smtClean="0"/>
              <a:t>Then </a:t>
            </a:r>
            <a:r>
              <a:rPr lang="en-US" altLang="en-US" sz="2800" dirty="0" err="1" smtClean="0"/>
              <a:t>grerb</a:t>
            </a:r>
            <a:r>
              <a:rPr lang="en-US" altLang="en-US" sz="2800" dirty="0" smtClean="0"/>
              <a:t> (small herbaceous plant class) </a:t>
            </a:r>
            <a:r>
              <a:rPr lang="en-US" altLang="en-US" sz="2800" dirty="0" smtClean="0"/>
              <a:t>enters the lexicon.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Then bush.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Then grass and vines. </a:t>
            </a:r>
          </a:p>
          <a:p>
            <a:pPr>
              <a:lnSpc>
                <a:spcPct val="90000"/>
              </a:lnSpc>
              <a:defRPr/>
            </a:pPr>
            <a:r>
              <a:rPr lang="en-US" altLang="en-US" sz="1900" dirty="0" smtClean="0"/>
              <a:t>Brown, Cecil H.     Folk Botanical Life Forms: Their Universality and Growth.  American Anthropologist June, 1977 Vol. 79(2): 317-342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And animal correlates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en-US" sz="2800" dirty="0" smtClean="0">
                <a:ea typeface="+mn-ea"/>
              </a:rPr>
              <a:t>In the animal kingdom, the simplest lexicons distinguish animals from plants. 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ea typeface="+mn-ea"/>
              </a:rPr>
              <a:t>Then fish enter the lexicon.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ea typeface="+mn-ea"/>
              </a:rPr>
              <a:t>Then bird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ea typeface="+mn-ea"/>
              </a:rPr>
              <a:t>Then snake.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ea typeface="+mn-ea"/>
              </a:rPr>
              <a:t>Then </a:t>
            </a:r>
            <a:r>
              <a:rPr lang="en-US" sz="2800" dirty="0" err="1" smtClean="0">
                <a:ea typeface="+mn-ea"/>
              </a:rPr>
              <a:t>wug</a:t>
            </a:r>
            <a:r>
              <a:rPr lang="en-US" sz="2800" dirty="0" smtClean="0">
                <a:ea typeface="+mn-ea"/>
              </a:rPr>
              <a:t>.</a:t>
            </a:r>
          </a:p>
          <a:p>
            <a:pPr>
              <a:lnSpc>
                <a:spcPct val="90000"/>
              </a:lnSpc>
              <a:defRPr/>
            </a:pPr>
            <a:r>
              <a:rPr lang="en-US" sz="2800" dirty="0" smtClean="0">
                <a:ea typeface="+mn-ea"/>
              </a:rPr>
              <a:t>Then mammal. </a:t>
            </a: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endParaRPr lang="en-US" sz="2800" b="1" dirty="0" smtClean="0">
              <a:ea typeface="+mn-ea"/>
            </a:endParaRPr>
          </a:p>
          <a:p>
            <a:pPr eaLnBrk="1" hangingPunct="1">
              <a:lnSpc>
                <a:spcPct val="90000"/>
              </a:lnSpc>
              <a:buFont typeface="Wingdings" charset="0"/>
              <a:buChar char="n"/>
              <a:defRPr/>
            </a:pPr>
            <a:r>
              <a:rPr lang="en-US" sz="1400" dirty="0" smtClean="0">
                <a:ea typeface="+mn-ea"/>
              </a:rPr>
              <a:t>S R </a:t>
            </a:r>
            <a:r>
              <a:rPr lang="en-US" sz="1400" dirty="0" err="1" smtClean="0">
                <a:ea typeface="+mn-ea"/>
              </a:rPr>
              <a:t>Witkowski</a:t>
            </a:r>
            <a:r>
              <a:rPr lang="en-US" sz="1400" dirty="0" smtClean="0">
                <a:ea typeface="+mn-ea"/>
              </a:rPr>
              <a:t>, and C H Brown. 1978. Lexical Universals. Annual Review of Anthropology 7: 427-451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sz="3600" dirty="0" smtClean="0"/>
              <a:t>Linguistic universality or relativity?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752600"/>
            <a:ext cx="8042276" cy="4343400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Berlin and Kay’s work sparked decades of research on whether the perception of color is universal in humans or culturally relative.</a:t>
            </a:r>
          </a:p>
          <a:p>
            <a:pPr>
              <a:defRPr/>
            </a:pPr>
            <a:r>
              <a:rPr lang="en-US" dirty="0" smtClean="0"/>
              <a:t>We won’t decide that here, but it’s a good topic for discussion when you teach this material.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415644"/>
            <a:ext cx="8042276" cy="1336956"/>
          </a:xfrm>
        </p:spPr>
        <p:txBody>
          <a:bodyPr/>
          <a:lstStyle/>
          <a:p>
            <a:pPr>
              <a:defRPr/>
            </a:pPr>
            <a:r>
              <a:rPr lang="en-US" dirty="0" smtClean="0"/>
              <a:t>CDA in the array of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2667000"/>
            <a:ext cx="8042276" cy="4343400"/>
          </a:xfrm>
        </p:spPr>
        <p:txBody>
          <a:bodyPr/>
          <a:lstStyle/>
          <a:p>
            <a:pPr marL="0" indent="0" algn="ctr">
              <a:buNone/>
              <a:defRPr/>
            </a:pPr>
            <a:r>
              <a:rPr lang="en-US" dirty="0" smtClean="0"/>
              <a:t>Where </a:t>
            </a:r>
            <a:r>
              <a:rPr lang="en-US" dirty="0" smtClean="0"/>
              <a:t>is CDA in the big array of methods for the study of human thought and human behavior?</a:t>
            </a: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-304800"/>
            <a:ext cx="8042276" cy="133695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Lexicons are elastic</a:t>
            </a:r>
          </a:p>
        </p:txBody>
      </p:sp>
      <p:sp>
        <p:nvSpPr>
          <p:cNvPr id="29699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371599"/>
            <a:ext cx="8042276" cy="4800601"/>
          </a:xfrm>
        </p:spPr>
        <p:txBody>
          <a:bodyPr>
            <a:normAutofit fontScale="925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For </a:t>
            </a:r>
            <a:r>
              <a:rPr lang="en-US" altLang="en-US" sz="2800" dirty="0" smtClean="0"/>
              <a:t>example, </a:t>
            </a:r>
            <a:r>
              <a:rPr lang="en-US" altLang="en-US" sz="2800" dirty="0" smtClean="0"/>
              <a:t>the complexity of the lexicon for organisms is very plastic: 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People in small-scale societies </a:t>
            </a:r>
            <a:r>
              <a:rPr lang="en-US" altLang="en-US" sz="2800" u="sng" dirty="0" smtClean="0"/>
              <a:t>can name</a:t>
            </a:r>
            <a:r>
              <a:rPr lang="en-US" altLang="en-US" sz="2800" dirty="0" smtClean="0"/>
              <a:t> from 400-800 plants.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In modern, urban areas, this is 40-80 -- and they </a:t>
            </a:r>
            <a:r>
              <a:rPr lang="en-US" altLang="en-US" sz="2800" u="sng" dirty="0" smtClean="0"/>
              <a:t>recognize even fewer</a:t>
            </a:r>
            <a:r>
              <a:rPr lang="en-US" altLang="en-US" sz="2800" dirty="0" smtClean="0"/>
              <a:t> </a:t>
            </a:r>
            <a:r>
              <a:rPr lang="en-US" altLang="en-US" sz="1600" dirty="0" smtClean="0"/>
              <a:t>(</a:t>
            </a:r>
            <a:r>
              <a:rPr lang="en-US" altLang="en-US" sz="1700" dirty="0" smtClean="0"/>
              <a:t>see Gatewood on loose talk</a:t>
            </a:r>
            <a:r>
              <a:rPr lang="en-US" altLang="en-US" sz="1600" dirty="0" smtClean="0"/>
              <a:t>)</a:t>
            </a:r>
            <a:r>
              <a:rPr lang="en-US" altLang="en-US" sz="1600" dirty="0" smtClean="0"/>
              <a:t>.</a:t>
            </a:r>
            <a:endParaRPr lang="en-US" altLang="en-US" sz="1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The cause of this change is another good topic for discussion in teaching this material.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1900" dirty="0" smtClean="0"/>
              <a:t>Gatewood, J. B. 1983a. Loose talk: Linguistic competence and recognition ability. American Anthropologist 85:378–386.</a:t>
            </a:r>
            <a:br>
              <a:rPr lang="en-US" altLang="en-US" sz="1900" dirty="0" smtClean="0"/>
            </a:br>
            <a:endParaRPr lang="en-US" altLang="en-US" sz="19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-152400"/>
            <a:ext cx="8042276" cy="133695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Representing internal states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828800"/>
            <a:ext cx="8042276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smtClean="0"/>
              <a:t>Whatever internal state we study (cognition, attitudes, beliefs), we eventually have to represent—</a:t>
            </a:r>
            <a:r>
              <a:rPr lang="en-US" altLang="en-US" sz="2800" b="1" dirty="0" smtClean="0">
                <a:solidFill>
                  <a:srgbClr val="2F97B5"/>
                </a:solidFill>
              </a:rPr>
              <a:t>model</a:t>
            </a:r>
            <a:r>
              <a:rPr lang="en-US" altLang="en-US" sz="2800" dirty="0" smtClean="0"/>
              <a:t>—the findings of research. </a:t>
            </a:r>
          </a:p>
          <a:p>
            <a:pPr eaLnBrk="1" hangingPunct="1">
              <a:defRPr/>
            </a:pPr>
            <a:r>
              <a:rPr lang="en-US" altLang="en-US" sz="2800" dirty="0" smtClean="0"/>
              <a:t>An important goal of this effort is to predict outcomes of thought and behavior.</a:t>
            </a:r>
            <a:r>
              <a:rPr lang="en-US" altLang="en-US" sz="2400" dirty="0" smtClean="0"/>
              <a:t>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-228600"/>
            <a:ext cx="8042276" cy="1336956"/>
          </a:xfrm>
        </p:spPr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Are models the things?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447800"/>
            <a:ext cx="8042276" cy="4495801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>
                <a:ea typeface="+mn-ea"/>
              </a:rPr>
              <a:t>An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  <a:ea typeface="+mn-ea"/>
              </a:rPr>
              <a:t>ethnographic decision model </a:t>
            </a:r>
            <a:r>
              <a:rPr lang="en-US" sz="2800" dirty="0" smtClean="0">
                <a:ea typeface="+mn-ea"/>
              </a:rPr>
              <a:t>is a representation of how people make decisions. </a:t>
            </a:r>
          </a:p>
          <a:p>
            <a:pPr>
              <a:defRPr/>
            </a:pPr>
            <a:r>
              <a:rPr lang="en-US" sz="2800" dirty="0" smtClean="0">
                <a:ea typeface="+mn-ea"/>
              </a:rPr>
              <a:t>A </a:t>
            </a:r>
            <a:r>
              <a:rPr lang="en-US" sz="2800" b="1" dirty="0" smtClean="0">
                <a:solidFill>
                  <a:srgbClr val="2F97B5"/>
                </a:solidFill>
                <a:ea typeface="+mn-ea"/>
              </a:rPr>
              <a:t>taxonomy</a:t>
            </a:r>
            <a:r>
              <a:rPr lang="en-US" sz="2800" dirty="0" smtClean="0">
                <a:solidFill>
                  <a:srgbClr val="2F97B5"/>
                </a:solidFill>
                <a:ea typeface="+mn-ea"/>
              </a:rPr>
              <a:t> </a:t>
            </a:r>
            <a:r>
              <a:rPr lang="en-US" sz="2800" dirty="0" smtClean="0">
                <a:ea typeface="+mn-ea"/>
              </a:rPr>
              <a:t>and a </a:t>
            </a:r>
            <a:r>
              <a:rPr lang="en-US" sz="2800" b="1" dirty="0" smtClean="0">
                <a:solidFill>
                  <a:srgbClr val="2F97B5"/>
                </a:solidFill>
                <a:ea typeface="+mn-ea"/>
              </a:rPr>
              <a:t>componential analysis </a:t>
            </a:r>
            <a:r>
              <a:rPr lang="en-US" sz="2800" dirty="0" smtClean="0">
                <a:ea typeface="+mn-ea"/>
              </a:rPr>
              <a:t>are representations of how people categorize things. </a:t>
            </a:r>
          </a:p>
          <a:p>
            <a:pPr>
              <a:defRPr/>
            </a:pPr>
            <a:r>
              <a:rPr lang="en-US" sz="2800" dirty="0" smtClean="0">
                <a:ea typeface="+mn-ea"/>
              </a:rPr>
              <a:t>A </a:t>
            </a:r>
            <a:r>
              <a:rPr lang="en-US" sz="2800" b="1" dirty="0" smtClean="0">
                <a:solidFill>
                  <a:srgbClr val="2F97B5"/>
                </a:solidFill>
                <a:ea typeface="+mn-ea"/>
              </a:rPr>
              <a:t>schema</a:t>
            </a:r>
            <a:r>
              <a:rPr lang="en-US" sz="2800" dirty="0" smtClean="0">
                <a:ea typeface="+mn-ea"/>
              </a:rPr>
              <a:t>, or </a:t>
            </a:r>
            <a:r>
              <a:rPr lang="en-US" sz="2800" b="1" dirty="0" smtClean="0">
                <a:solidFill>
                  <a:srgbClr val="2F97B5"/>
                </a:solidFill>
                <a:ea typeface="+mn-ea"/>
              </a:rPr>
              <a:t>script</a:t>
            </a:r>
            <a:r>
              <a:rPr lang="en-US" sz="2800" dirty="0" smtClean="0">
                <a:ea typeface="+mn-ea"/>
              </a:rPr>
              <a:t>, is a set of place-holders for things or behaviors. </a:t>
            </a:r>
          </a:p>
          <a:p>
            <a:pPr>
              <a:defRPr/>
            </a:pPr>
            <a:r>
              <a:rPr lang="en-US" sz="2800" dirty="0" smtClean="0">
                <a:ea typeface="+mn-ea"/>
              </a:rPr>
              <a:t>All of these are </a:t>
            </a:r>
            <a:r>
              <a:rPr lang="en-US" sz="2800" b="1" dirty="0" smtClean="0">
                <a:solidFill>
                  <a:srgbClr val="2F97B5"/>
                </a:solidFill>
                <a:ea typeface="+mn-ea"/>
              </a:rPr>
              <a:t>representations</a:t>
            </a:r>
            <a:r>
              <a:rPr lang="en-US" sz="2800" dirty="0" smtClean="0">
                <a:ea typeface="+mn-ea"/>
              </a:rPr>
              <a:t>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Componential analysis</a:t>
            </a:r>
          </a:p>
        </p:txBody>
      </p:sp>
      <p:sp>
        <p:nvSpPr>
          <p:cNvPr id="378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eaLnBrk="1" hangingPunct="1">
              <a:lnSpc>
                <a:spcPct val="80000"/>
              </a:lnSpc>
              <a:buFont typeface="Wingdings" charset="0"/>
              <a:buChar char="n"/>
              <a:defRPr/>
            </a:pPr>
            <a:endParaRPr lang="en-US" sz="1400" dirty="0" smtClean="0">
              <a:ea typeface="+mn-ea"/>
            </a:endParaRPr>
          </a:p>
          <a:p>
            <a:pPr>
              <a:defRPr/>
            </a:pPr>
            <a:r>
              <a:rPr lang="en-US" sz="2600" dirty="0" smtClean="0">
                <a:ea typeface="+mn-ea"/>
              </a:rPr>
              <a:t>Componential analysis is a formal, qualitative technique for studying meaning. </a:t>
            </a:r>
          </a:p>
          <a:p>
            <a:pPr lvl="1">
              <a:defRPr/>
            </a:pPr>
            <a:r>
              <a:rPr lang="en-US" sz="2200" dirty="0" smtClean="0">
                <a:ea typeface="+mn-ea"/>
              </a:rPr>
              <a:t>Objectives</a:t>
            </a:r>
            <a:r>
              <a:rPr lang="en-US" sz="2200" dirty="0" smtClean="0">
                <a:ea typeface="+mn-ea"/>
              </a:rPr>
              <a:t>:</a:t>
            </a:r>
            <a:endParaRPr lang="en-US" sz="2200" dirty="0" smtClean="0">
              <a:ea typeface="+mn-ea"/>
            </a:endParaRPr>
          </a:p>
          <a:p>
            <a:pPr lvl="2">
              <a:defRPr/>
            </a:pPr>
            <a:r>
              <a:rPr lang="en-US" dirty="0" smtClean="0">
                <a:ea typeface="+mn-ea"/>
              </a:rPr>
              <a:t>(1) to specify the conditions under which a native speaker of a language will call something (like a plant, a kinsman, a car) by a particular term</a:t>
            </a:r>
          </a:p>
          <a:p>
            <a:pPr lvl="2">
              <a:defRPr/>
            </a:pPr>
            <a:r>
              <a:rPr lang="en-US" dirty="0" smtClean="0">
                <a:ea typeface="+mn-ea"/>
              </a:rPr>
              <a:t>(2) to understand the cognitive process by which native speakers decide which of several possible terms they should apply to a particular thing.</a:t>
            </a:r>
            <a:r>
              <a:rPr lang="en-US" sz="1000" dirty="0" smtClean="0">
                <a:ea typeface="+mn-ea"/>
              </a:rPr>
              <a:t>  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400" dirty="0" smtClean="0">
                <a:ea typeface="+mj-ea"/>
              </a:rPr>
              <a:t>Componential analysis, cont.</a:t>
            </a:r>
            <a:endParaRPr lang="en-US" sz="4400" dirty="0" smtClean="0">
              <a:ea typeface="+mj-ea"/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752600"/>
            <a:ext cx="8042276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dirty="0" smtClean="0"/>
              <a:t>Charles </a:t>
            </a:r>
            <a:r>
              <a:rPr lang="en-US" altLang="en-US" dirty="0" err="1" smtClean="0"/>
              <a:t>Frake</a:t>
            </a:r>
            <a:r>
              <a:rPr lang="en-US" altLang="en-US" dirty="0" smtClean="0"/>
              <a:t>, for example, described componential analysis as a step toward </a:t>
            </a:r>
            <a:r>
              <a:rPr lang="ja-JP" altLang="en-US" dirty="0" smtClean="0">
                <a:latin typeface="Arial" pitchFamily="34" charset="0"/>
              </a:rPr>
              <a:t>“</a:t>
            </a:r>
            <a:r>
              <a:rPr lang="en-US" altLang="ja-JP" dirty="0" smtClean="0"/>
              <a:t>the analysis of terminological systems in a way which reveals the conceptual principles that generate them</a:t>
            </a:r>
            <a:r>
              <a:rPr lang="ja-JP" altLang="en-US" dirty="0" smtClean="0">
                <a:latin typeface="Arial" pitchFamily="34" charset="0"/>
              </a:rPr>
              <a:t>”</a:t>
            </a:r>
            <a:r>
              <a:rPr lang="en-US" altLang="ja-JP" dirty="0" smtClean="0"/>
              <a:t> (1962:74)</a:t>
            </a:r>
            <a:r>
              <a:rPr lang="en-US" altLang="ja-JP" dirty="0" smtClean="0"/>
              <a:t>.</a:t>
            </a:r>
          </a:p>
          <a:p>
            <a:pPr lvl="1">
              <a:defRPr/>
            </a:pPr>
            <a:r>
              <a:rPr lang="en-US" altLang="en-US" dirty="0" err="1" smtClean="0"/>
              <a:t>Frake</a:t>
            </a:r>
            <a:r>
              <a:rPr lang="en-US" altLang="en-US" dirty="0" smtClean="0"/>
              <a:t>, C. O.  (1962).  The ethnographic study of cognitive systems.  In Anthropology and human behavior, pp. 72-85.  Washington, DC:  Anthropological Society of Washington.</a:t>
            </a:r>
            <a:br>
              <a:rPr lang="en-US" altLang="en-US" dirty="0" smtClean="0"/>
            </a:br>
            <a:endParaRPr lang="en-US" alt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Distinctive features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sz="2800" dirty="0" smtClean="0"/>
              <a:t>Componential analysis is based on the principle of distinctive features in phonology</a:t>
            </a:r>
            <a:r>
              <a:rPr lang="en-US" altLang="en-US" sz="2800" dirty="0" smtClean="0"/>
              <a:t>.</a:t>
            </a:r>
          </a:p>
          <a:p>
            <a:pPr>
              <a:defRPr/>
            </a:pPr>
            <a:r>
              <a:rPr lang="en-US" altLang="en-US" sz="2800" dirty="0"/>
              <a:t>There is a unique bundle of features that define each of the consonantal sounds in English. </a:t>
            </a:r>
          </a:p>
          <a:p>
            <a:pPr>
              <a:defRPr/>
            </a:pPr>
            <a:r>
              <a:rPr lang="en-US" altLang="en-US" sz="2800" dirty="0"/>
              <a:t>The distinctive feature of </a:t>
            </a:r>
            <a:r>
              <a:rPr lang="ja-JP" altLang="en-US" sz="2800" dirty="0">
                <a:latin typeface="Arial" pitchFamily="34" charset="0"/>
              </a:rPr>
              <a:t>“</a:t>
            </a:r>
            <a:r>
              <a:rPr lang="en-US" altLang="ja-JP" sz="2800" dirty="0"/>
              <a:t>mad</a:t>
            </a:r>
            <a:r>
              <a:rPr lang="ja-JP" altLang="en-US" sz="2800" dirty="0">
                <a:latin typeface="Arial" pitchFamily="34" charset="0"/>
              </a:rPr>
              <a:t>”</a:t>
            </a:r>
            <a:r>
              <a:rPr lang="en-US" altLang="ja-JP" sz="2800" dirty="0"/>
              <a:t> and </a:t>
            </a:r>
            <a:r>
              <a:rPr lang="ja-JP" altLang="en-US" sz="2800" dirty="0">
                <a:latin typeface="Arial" pitchFamily="34" charset="0"/>
              </a:rPr>
              <a:t>“</a:t>
            </a:r>
            <a:r>
              <a:rPr lang="en-US" altLang="ja-JP" sz="2800" dirty="0"/>
              <a:t>bad</a:t>
            </a:r>
            <a:r>
              <a:rPr lang="ja-JP" altLang="en-US" sz="2800" dirty="0">
                <a:latin typeface="Arial" pitchFamily="34" charset="0"/>
              </a:rPr>
              <a:t>”</a:t>
            </a:r>
            <a:r>
              <a:rPr lang="en-US" altLang="ja-JP" sz="2800" dirty="0"/>
              <a:t> is that the bilabial /m/ is nasal, and not a stop. </a:t>
            </a:r>
            <a:endParaRPr lang="en-US" altLang="en-US" sz="2800" dirty="0"/>
          </a:p>
          <a:p>
            <a:pPr eaLnBrk="1" hangingPunct="1">
              <a:defRPr/>
            </a:pPr>
            <a:endParaRPr lang="en-US" altLang="en-US" sz="2800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Distinctive features, cont.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5" y="1905000"/>
            <a:ext cx="8042276" cy="4343400"/>
          </a:xfrm>
        </p:spPr>
        <p:txBody>
          <a:bodyPr/>
          <a:lstStyle/>
          <a:p>
            <a:pPr>
              <a:defRPr/>
            </a:pPr>
            <a:r>
              <a:rPr lang="en-US" altLang="en-US" sz="2800" dirty="0"/>
              <a:t>Consider the difference in the sounds represented by P and B in English. </a:t>
            </a:r>
          </a:p>
          <a:p>
            <a:pPr lvl="1">
              <a:defRPr/>
            </a:pPr>
            <a:r>
              <a:rPr lang="en-US" altLang="en-US" sz="2400" dirty="0"/>
              <a:t>Both are made by twisting your mouth into the same shape. </a:t>
            </a:r>
          </a:p>
          <a:p>
            <a:pPr lvl="1">
              <a:defRPr/>
            </a:pPr>
            <a:r>
              <a:rPr lang="en-US" altLang="en-US" sz="2400" dirty="0"/>
              <a:t>This is a feature of the </a:t>
            </a:r>
            <a:r>
              <a:rPr lang="en-US" altLang="en-US" sz="2400" dirty="0" smtClean="0"/>
              <a:t>P </a:t>
            </a:r>
            <a:r>
              <a:rPr lang="en-US" altLang="en-US" sz="2400" dirty="0"/>
              <a:t>and B sounds called </a:t>
            </a:r>
            <a:r>
              <a:rPr lang="ja-JP" altLang="en-US" sz="2400" dirty="0">
                <a:latin typeface="Arial" pitchFamily="34" charset="0"/>
              </a:rPr>
              <a:t>“</a:t>
            </a:r>
            <a:r>
              <a:rPr lang="en-US" altLang="ja-JP" sz="2400" dirty="0"/>
              <a:t>bilabial</a:t>
            </a:r>
            <a:r>
              <a:rPr lang="ja-JP" altLang="en-US" sz="2400" dirty="0">
                <a:latin typeface="Arial" pitchFamily="34" charset="0"/>
              </a:rPr>
              <a:t>”</a:t>
            </a:r>
            <a:r>
              <a:rPr lang="en-US" altLang="ja-JP" sz="2400" dirty="0"/>
              <a:t> or </a:t>
            </a:r>
            <a:r>
              <a:rPr lang="ja-JP" altLang="en-US" sz="2400" dirty="0">
                <a:latin typeface="Arial" pitchFamily="34" charset="0"/>
              </a:rPr>
              <a:t>“</a:t>
            </a:r>
            <a:r>
              <a:rPr lang="en-US" altLang="ja-JP" sz="2400" dirty="0"/>
              <a:t>two-lipped.</a:t>
            </a:r>
            <a:r>
              <a:rPr lang="ja-JP" altLang="en-US" sz="2400" dirty="0">
                <a:latin typeface="Arial" pitchFamily="34" charset="0"/>
              </a:rPr>
              <a:t>”</a:t>
            </a:r>
            <a:r>
              <a:rPr lang="en-US" altLang="ja-JP" sz="2400" dirty="0"/>
              <a:t>    </a:t>
            </a:r>
            <a:endParaRPr lang="en-US" altLang="en-US" sz="24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7795804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Distinctive features, cont.</a:t>
            </a:r>
            <a:endParaRPr lang="en-US" dirty="0" smtClean="0">
              <a:ea typeface="+mj-ea"/>
            </a:endParaRPr>
          </a:p>
        </p:txBody>
      </p:sp>
      <p:sp>
        <p:nvSpPr>
          <p:cNvPr id="61443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752600"/>
            <a:ext cx="8042276" cy="4343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Another feature is that they are both </a:t>
            </a:r>
            <a:r>
              <a:rPr lang="ja-JP" altLang="en-US" sz="2800" dirty="0" smtClean="0">
                <a:latin typeface="Arial" pitchFamily="34" charset="0"/>
              </a:rPr>
              <a:t>“</a:t>
            </a:r>
            <a:r>
              <a:rPr lang="en-US" altLang="ja-JP" sz="2800" dirty="0" smtClean="0"/>
              <a:t>stops.</a:t>
            </a:r>
            <a:r>
              <a:rPr lang="ja-JP" altLang="en-US" sz="2800" dirty="0" smtClean="0">
                <a:latin typeface="Arial" pitchFamily="34" charset="0"/>
              </a:rPr>
              <a:t>”</a:t>
            </a:r>
            <a:r>
              <a:rPr lang="en-US" altLang="ja-JP" sz="2800" dirty="0" smtClean="0"/>
              <a:t>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They are made by stopping the flow of air for an instant.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An S sound also requires that you restrict the air flow, but not completely.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You kind of let the air slip by in a hiss. 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The feature that distinguishes /p/ and a /b/ is </a:t>
            </a:r>
            <a:r>
              <a:rPr lang="en-US" altLang="en-US" sz="2400" dirty="0" err="1" smtClean="0"/>
              <a:t>voicedness</a:t>
            </a:r>
            <a:r>
              <a:rPr lang="en-US" altLang="en-US" sz="2400" dirty="0" smtClean="0"/>
              <a:t> (or voicing).</a:t>
            </a:r>
            <a:endParaRPr lang="en-US" alt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The feature that distinguishes /s/ and /z/ is </a:t>
            </a:r>
            <a:r>
              <a:rPr lang="en-US" altLang="en-US" sz="2400" dirty="0" err="1" smtClean="0"/>
              <a:t>voicedness</a:t>
            </a:r>
            <a:r>
              <a:rPr lang="en-US" altLang="en-US" sz="2400" dirty="0" smtClean="0"/>
              <a:t>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Meaning and features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828800"/>
            <a:ext cx="8042276" cy="4343400"/>
          </a:xfrm>
        </p:spPr>
        <p:txBody>
          <a:bodyPr>
            <a:normAutofit lnSpcReduction="10000"/>
          </a:bodyPr>
          <a:lstStyle/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In </a:t>
            </a:r>
            <a:r>
              <a:rPr lang="ja-JP" altLang="en-US" sz="2800" dirty="0" smtClean="0">
                <a:latin typeface="Arial" pitchFamily="34" charset="0"/>
              </a:rPr>
              <a:t>“</a:t>
            </a:r>
            <a:r>
              <a:rPr lang="en-US" altLang="ja-JP" sz="2800" dirty="0" smtClean="0"/>
              <a:t>bit</a:t>
            </a:r>
            <a:r>
              <a:rPr lang="ja-JP" altLang="en-US" sz="2800" dirty="0" smtClean="0">
                <a:latin typeface="Arial" pitchFamily="34" charset="0"/>
              </a:rPr>
              <a:t>”</a:t>
            </a:r>
            <a:r>
              <a:rPr lang="en-US" altLang="ja-JP" sz="2800" dirty="0" smtClean="0"/>
              <a:t> and </a:t>
            </a:r>
            <a:r>
              <a:rPr lang="ja-JP" altLang="en-US" sz="2800" dirty="0" smtClean="0">
                <a:latin typeface="Arial" pitchFamily="34" charset="0"/>
              </a:rPr>
              <a:t>“</a:t>
            </a:r>
            <a:r>
              <a:rPr lang="en-US" altLang="ja-JP" sz="2800" dirty="0" smtClean="0"/>
              <a:t>pit,</a:t>
            </a:r>
            <a:r>
              <a:rPr lang="ja-JP" altLang="en-US" sz="2800" dirty="0" smtClean="0">
                <a:latin typeface="Arial" pitchFamily="34" charset="0"/>
              </a:rPr>
              <a:t>”</a:t>
            </a:r>
            <a:r>
              <a:rPr lang="en-US" altLang="ja-JP" sz="2800" dirty="0" smtClean="0"/>
              <a:t> the only feature that differentiates them is voicing on the first sound in each word.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The </a:t>
            </a:r>
            <a:r>
              <a:rPr lang="ja-JP" altLang="en-US" sz="2800" dirty="0" smtClean="0">
                <a:latin typeface="Arial" pitchFamily="34" charset="0"/>
              </a:rPr>
              <a:t>“</a:t>
            </a:r>
            <a:r>
              <a:rPr lang="en-US" altLang="ja-JP" sz="2800" dirty="0" err="1" smtClean="0"/>
              <a:t>pitness</a:t>
            </a:r>
            <a:r>
              <a:rPr lang="ja-JP" altLang="en-US" sz="2800" dirty="0" smtClean="0">
                <a:latin typeface="Arial" pitchFamily="34" charset="0"/>
              </a:rPr>
              <a:t>”</a:t>
            </a:r>
            <a:r>
              <a:rPr lang="en-US" altLang="ja-JP" sz="2800" dirty="0" smtClean="0"/>
              <a:t> of a pit and the </a:t>
            </a:r>
            <a:r>
              <a:rPr lang="ja-JP" altLang="en-US" sz="2800" dirty="0" smtClean="0">
                <a:latin typeface="Arial" pitchFamily="34" charset="0"/>
              </a:rPr>
              <a:t>“</a:t>
            </a:r>
            <a:r>
              <a:rPr lang="en-US" altLang="ja-JP" sz="2800" dirty="0" err="1" smtClean="0"/>
              <a:t>bitness</a:t>
            </a:r>
            <a:r>
              <a:rPr lang="ja-JP" altLang="en-US" sz="2800" dirty="0" smtClean="0">
                <a:latin typeface="Arial" pitchFamily="34" charset="0"/>
              </a:rPr>
              <a:t>”</a:t>
            </a:r>
            <a:r>
              <a:rPr lang="en-US" altLang="ja-JP" sz="2800" dirty="0" smtClean="0"/>
              <a:t> of a bit </a:t>
            </a:r>
            <a:r>
              <a:rPr lang="en-US" altLang="ja-JP" sz="2800" dirty="0" smtClean="0"/>
              <a:t>are </a:t>
            </a:r>
            <a:r>
              <a:rPr lang="en-US" altLang="ja-JP" sz="2800" dirty="0" smtClean="0"/>
              <a:t>not in the </a:t>
            </a:r>
            <a:r>
              <a:rPr lang="en-US" altLang="ja-JP" sz="2800" dirty="0" err="1" smtClean="0"/>
              <a:t>voicelessness</a:t>
            </a:r>
            <a:r>
              <a:rPr lang="en-US" altLang="ja-JP" sz="2800" dirty="0" smtClean="0"/>
              <a:t> or </a:t>
            </a:r>
            <a:r>
              <a:rPr lang="en-US" altLang="ja-JP" sz="2800" dirty="0" err="1" smtClean="0"/>
              <a:t>voicedness</a:t>
            </a:r>
            <a:r>
              <a:rPr lang="en-US" altLang="ja-JP" sz="2800" dirty="0" smtClean="0"/>
              <a:t> of /p/ and /b/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altLang="en-US" sz="2800" dirty="0" smtClean="0"/>
              <a:t>Native speakers of English will distinguish the two words, and their meanings.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US" altLang="en-US" sz="2400" dirty="0" smtClean="0"/>
              <a:t>And they can trace the difference to that little feature of voicing if you push them a bit.  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4000" smtClean="0">
                <a:ea typeface="+mj-ea"/>
              </a:rPr>
              <a:t>Distinctive features of kin terms</a:t>
            </a:r>
          </a:p>
        </p:txBody>
      </p:sp>
      <p:sp>
        <p:nvSpPr>
          <p:cNvPr id="4301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sz="2800" dirty="0" smtClean="0"/>
              <a:t>Any two </a:t>
            </a:r>
            <a:r>
              <a:rPr lang="ja-JP" altLang="en-US" sz="2800" dirty="0" smtClean="0">
                <a:latin typeface="Arial" pitchFamily="34" charset="0"/>
              </a:rPr>
              <a:t>“</a:t>
            </a:r>
            <a:r>
              <a:rPr lang="en-US" altLang="ja-JP" sz="2800" dirty="0" smtClean="0"/>
              <a:t>things</a:t>
            </a:r>
            <a:r>
              <a:rPr lang="ja-JP" altLang="en-US" sz="2800" dirty="0" smtClean="0">
                <a:latin typeface="Arial" pitchFamily="34" charset="0"/>
              </a:rPr>
              <a:t>”</a:t>
            </a:r>
            <a:r>
              <a:rPr lang="en-US" altLang="ja-JP" sz="2800" dirty="0" smtClean="0"/>
              <a:t> (sounds, kinship terms, names of plants, names of animals, etc.) can be distinguished by exactly one binary feature that either occurs (+) or </a:t>
            </a:r>
            <a:r>
              <a:rPr lang="en-US" altLang="ja-JP" sz="2800" dirty="0" err="1" smtClean="0"/>
              <a:t>doesn</a:t>
            </a:r>
            <a:r>
              <a:rPr lang="ja-JP" altLang="en-US" sz="2800" dirty="0" smtClean="0">
                <a:latin typeface="Arial" pitchFamily="34" charset="0"/>
              </a:rPr>
              <a:t>’</a:t>
            </a:r>
            <a:r>
              <a:rPr lang="en-US" altLang="ja-JP" sz="2800" dirty="0" smtClean="0"/>
              <a:t>t occur (–</a:t>
            </a:r>
            <a:r>
              <a:rPr lang="en-US" altLang="ja-JP" sz="2800" dirty="0" smtClean="0"/>
              <a:t>)</a:t>
            </a:r>
            <a:endParaRPr lang="en-US" altLang="ja-JP" sz="2800" dirty="0" smtClean="0"/>
          </a:p>
          <a:p>
            <a:pPr eaLnBrk="1" hangingPunct="1">
              <a:defRPr/>
            </a:pPr>
            <a:r>
              <a:rPr lang="en-US" altLang="en-US" sz="2800" dirty="0" smtClean="0"/>
              <a:t>With two features you can distinguish four things.</a:t>
            </a:r>
          </a:p>
          <a:p>
            <a:pPr eaLnBrk="1" hangingPunct="1">
              <a:defRPr/>
            </a:pPr>
            <a:r>
              <a:rPr lang="en-US" altLang="en-US" sz="2800" dirty="0" smtClean="0"/>
              <a:t>Thing 1 can be ++, thing 2 can be + –, thing 3 can be –+, and thing 4 can be – –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ChangeArrowheads="1"/>
          </p:cNvSpPr>
          <p:nvPr/>
        </p:nvSpPr>
        <p:spPr bwMode="auto">
          <a:xfrm>
            <a:off x="0" y="144463"/>
            <a:ext cx="9144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2000" b="1">
                <a:solidFill>
                  <a:srgbClr val="FF0000"/>
                </a:solidFill>
              </a:rPr>
              <a:t>Data Collection, Data Matrices, and Data Analyses</a:t>
            </a:r>
          </a:p>
        </p:txBody>
      </p:sp>
      <p:sp>
        <p:nvSpPr>
          <p:cNvPr id="7171" name="Rectangle 3"/>
          <p:cNvSpPr>
            <a:spLocks noChangeArrowheads="1"/>
          </p:cNvSpPr>
          <p:nvPr/>
        </p:nvSpPr>
        <p:spPr bwMode="auto">
          <a:xfrm>
            <a:off x="171450" y="6537325"/>
            <a:ext cx="898525" cy="244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000"/>
              <a:t>© Ryan  1997</a:t>
            </a:r>
          </a:p>
        </p:txBody>
      </p:sp>
      <p:sp>
        <p:nvSpPr>
          <p:cNvPr id="7172" name="Rectangle 4"/>
          <p:cNvSpPr>
            <a:spLocks noChangeArrowheads="1"/>
          </p:cNvSpPr>
          <p:nvPr/>
        </p:nvSpPr>
        <p:spPr bwMode="auto">
          <a:xfrm>
            <a:off x="5540375" y="949325"/>
            <a:ext cx="1393825" cy="517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400">
                <a:solidFill>
                  <a:srgbClr val="3333CC"/>
                </a:solidFill>
              </a:rPr>
              <a:t>Free lists</a:t>
            </a:r>
          </a:p>
          <a:p>
            <a:r>
              <a:rPr lang="en-US" altLang="en-US" sz="1400">
                <a:solidFill>
                  <a:srgbClr val="3333CC"/>
                </a:solidFill>
              </a:rPr>
              <a:t>Frame elicitation</a:t>
            </a:r>
          </a:p>
        </p:txBody>
      </p:sp>
      <p:sp>
        <p:nvSpPr>
          <p:cNvPr id="7173" name="Rectangle 5"/>
          <p:cNvSpPr>
            <a:spLocks noChangeArrowheads="1"/>
          </p:cNvSpPr>
          <p:nvPr/>
        </p:nvSpPr>
        <p:spPr bwMode="auto">
          <a:xfrm>
            <a:off x="76200" y="612775"/>
            <a:ext cx="1684338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400" b="1" dirty="0">
                <a:solidFill>
                  <a:schemeClr val="accent2"/>
                </a:solidFill>
              </a:rPr>
              <a:t>Structured Surveys</a:t>
            </a:r>
            <a:endParaRPr lang="en-US" altLang="en-US" sz="1400" dirty="0">
              <a:solidFill>
                <a:schemeClr val="accent2"/>
              </a:solidFill>
            </a:endParaRPr>
          </a:p>
          <a:p>
            <a:r>
              <a:rPr lang="en-US" altLang="en-US" sz="1400" dirty="0">
                <a:solidFill>
                  <a:schemeClr val="accent2"/>
                </a:solidFill>
              </a:rPr>
              <a:t>  Rankings</a:t>
            </a:r>
          </a:p>
          <a:p>
            <a:r>
              <a:rPr lang="en-US" altLang="en-US" sz="1400" dirty="0">
                <a:solidFill>
                  <a:schemeClr val="accent2"/>
                </a:solidFill>
              </a:rPr>
              <a:t>  Ratings</a:t>
            </a:r>
          </a:p>
          <a:p>
            <a:r>
              <a:rPr lang="en-US" altLang="en-US" sz="1400" dirty="0">
                <a:solidFill>
                  <a:schemeClr val="accent2"/>
                </a:solidFill>
              </a:rPr>
              <a:t>   </a:t>
            </a:r>
            <a:r>
              <a:rPr lang="en-US" altLang="en-US" sz="1400" dirty="0" err="1">
                <a:solidFill>
                  <a:schemeClr val="accent2"/>
                </a:solidFill>
              </a:rPr>
              <a:t>Likert</a:t>
            </a:r>
            <a:r>
              <a:rPr lang="en-US" altLang="en-US" sz="1400" dirty="0">
                <a:solidFill>
                  <a:schemeClr val="accent2"/>
                </a:solidFill>
              </a:rPr>
              <a:t>-like, analog,</a:t>
            </a:r>
          </a:p>
          <a:p>
            <a:r>
              <a:rPr lang="en-US" altLang="en-US" sz="1400" dirty="0">
                <a:solidFill>
                  <a:schemeClr val="accent2"/>
                </a:solidFill>
              </a:rPr>
              <a:t>   magnitude, etc.</a:t>
            </a:r>
          </a:p>
        </p:txBody>
      </p:sp>
      <p:sp>
        <p:nvSpPr>
          <p:cNvPr id="7174" name="Rectangle 6"/>
          <p:cNvSpPr>
            <a:spLocks noChangeArrowheads="1"/>
          </p:cNvSpPr>
          <p:nvPr/>
        </p:nvSpPr>
        <p:spPr bwMode="auto">
          <a:xfrm>
            <a:off x="3284538" y="612775"/>
            <a:ext cx="6000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400" b="1">
                <a:solidFill>
                  <a:schemeClr val="accent2"/>
                </a:solidFill>
              </a:rPr>
              <a:t>Texts</a:t>
            </a:r>
          </a:p>
        </p:txBody>
      </p:sp>
      <p:sp>
        <p:nvSpPr>
          <p:cNvPr id="7175" name="Rectangle 7"/>
          <p:cNvSpPr>
            <a:spLocks noChangeArrowheads="1"/>
          </p:cNvSpPr>
          <p:nvPr/>
        </p:nvSpPr>
        <p:spPr bwMode="auto">
          <a:xfrm>
            <a:off x="7046913" y="949325"/>
            <a:ext cx="1398587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0" tIns="46038" rIns="0" bIns="46038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400">
                <a:solidFill>
                  <a:schemeClr val="accent2"/>
                </a:solidFill>
              </a:rPr>
              <a:t>Triads</a:t>
            </a:r>
          </a:p>
          <a:p>
            <a:r>
              <a:rPr lang="en-US" altLang="en-US" sz="1400">
                <a:solidFill>
                  <a:schemeClr val="accent2"/>
                </a:solidFill>
              </a:rPr>
              <a:t>Pile sorts</a:t>
            </a:r>
          </a:p>
          <a:p>
            <a:r>
              <a:rPr lang="en-US" altLang="en-US" sz="1400">
                <a:solidFill>
                  <a:schemeClr val="accent2"/>
                </a:solidFill>
              </a:rPr>
              <a:t>Paired comparisons</a:t>
            </a:r>
          </a:p>
        </p:txBody>
      </p:sp>
      <p:sp>
        <p:nvSpPr>
          <p:cNvPr id="7176" name="Rectangle 8"/>
          <p:cNvSpPr>
            <a:spLocks noChangeArrowheads="1"/>
          </p:cNvSpPr>
          <p:nvPr/>
        </p:nvSpPr>
        <p:spPr bwMode="auto">
          <a:xfrm>
            <a:off x="6937375" y="2192338"/>
            <a:ext cx="1617663" cy="161766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1400">
                <a:solidFill>
                  <a:srgbClr val="CC0000"/>
                </a:solidFill>
              </a:rPr>
              <a:t>Similarity</a:t>
            </a:r>
          </a:p>
          <a:p>
            <a:pPr algn="ctr"/>
            <a:r>
              <a:rPr lang="en-US" altLang="en-US" sz="1400">
                <a:solidFill>
                  <a:srgbClr val="CC0000"/>
                </a:solidFill>
              </a:rPr>
              <a:t>Matrix</a:t>
            </a:r>
          </a:p>
          <a:p>
            <a:pPr algn="ctr"/>
            <a:r>
              <a:rPr lang="en-US" altLang="en-US" sz="1400">
                <a:solidFill>
                  <a:srgbClr val="CC0000"/>
                </a:solidFill>
              </a:rPr>
              <a:t>(Square or 1-mode)</a:t>
            </a:r>
            <a:endParaRPr lang="en-US" altLang="en-US">
              <a:solidFill>
                <a:srgbClr val="CC0000"/>
              </a:solidFill>
            </a:endParaRPr>
          </a:p>
        </p:txBody>
      </p:sp>
      <p:sp>
        <p:nvSpPr>
          <p:cNvPr id="7177" name="Rectangle 9"/>
          <p:cNvSpPr>
            <a:spLocks noChangeArrowheads="1"/>
          </p:cNvSpPr>
          <p:nvPr/>
        </p:nvSpPr>
        <p:spPr bwMode="auto">
          <a:xfrm>
            <a:off x="6804025" y="1909763"/>
            <a:ext cx="1893888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1400"/>
              <a:t>Items, Things</a:t>
            </a:r>
          </a:p>
        </p:txBody>
      </p:sp>
      <p:sp>
        <p:nvSpPr>
          <p:cNvPr id="7178" name="Rectangle 10"/>
          <p:cNvSpPr>
            <a:spLocks noChangeArrowheads="1"/>
          </p:cNvSpPr>
          <p:nvPr/>
        </p:nvSpPr>
        <p:spPr bwMode="auto">
          <a:xfrm>
            <a:off x="6248400" y="2743200"/>
            <a:ext cx="798513" cy="523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400"/>
              <a:t>Items, things</a:t>
            </a:r>
          </a:p>
        </p:txBody>
      </p:sp>
      <p:sp>
        <p:nvSpPr>
          <p:cNvPr id="7179" name="Rectangle 11"/>
          <p:cNvSpPr>
            <a:spLocks noChangeArrowheads="1"/>
          </p:cNvSpPr>
          <p:nvPr/>
        </p:nvSpPr>
        <p:spPr bwMode="auto">
          <a:xfrm>
            <a:off x="1908175" y="2192338"/>
            <a:ext cx="1216025" cy="1617662"/>
          </a:xfrm>
          <a:prstGeom prst="rect">
            <a:avLst/>
          </a:prstGeom>
          <a:solidFill>
            <a:srgbClr val="CCFFFF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 anchor="ctr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1400">
                <a:solidFill>
                  <a:srgbClr val="CC0000"/>
                </a:solidFill>
              </a:rPr>
              <a:t>Profile</a:t>
            </a:r>
          </a:p>
          <a:p>
            <a:pPr algn="ctr"/>
            <a:r>
              <a:rPr lang="en-US" altLang="en-US" sz="1400">
                <a:solidFill>
                  <a:srgbClr val="CC0000"/>
                </a:solidFill>
              </a:rPr>
              <a:t>Matrix</a:t>
            </a:r>
          </a:p>
          <a:p>
            <a:pPr algn="ctr"/>
            <a:r>
              <a:rPr lang="en-US" altLang="en-US" sz="1400">
                <a:solidFill>
                  <a:srgbClr val="CC0000"/>
                </a:solidFill>
              </a:rPr>
              <a:t>(Rectangular </a:t>
            </a:r>
          </a:p>
          <a:p>
            <a:pPr algn="ctr"/>
            <a:r>
              <a:rPr lang="en-US" altLang="en-US" sz="1400">
                <a:solidFill>
                  <a:srgbClr val="CC0000"/>
                </a:solidFill>
              </a:rPr>
              <a:t>or 2-mode)</a:t>
            </a:r>
          </a:p>
        </p:txBody>
      </p:sp>
      <p:sp>
        <p:nvSpPr>
          <p:cNvPr id="7180" name="Rectangle 12"/>
          <p:cNvSpPr>
            <a:spLocks noChangeArrowheads="1"/>
          </p:cNvSpPr>
          <p:nvPr/>
        </p:nvSpPr>
        <p:spPr bwMode="auto">
          <a:xfrm>
            <a:off x="1830388" y="1643063"/>
            <a:ext cx="13716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1400"/>
              <a:t>Variables, Items</a:t>
            </a:r>
          </a:p>
        </p:txBody>
      </p:sp>
      <p:sp>
        <p:nvSpPr>
          <p:cNvPr id="7181" name="Rectangle 13"/>
          <p:cNvSpPr>
            <a:spLocks noChangeArrowheads="1"/>
          </p:cNvSpPr>
          <p:nvPr/>
        </p:nvSpPr>
        <p:spPr bwMode="auto">
          <a:xfrm>
            <a:off x="1073150" y="2636838"/>
            <a:ext cx="984250" cy="739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400"/>
              <a:t>People,</a:t>
            </a:r>
          </a:p>
          <a:p>
            <a:r>
              <a:rPr lang="en-US" altLang="en-US" sz="1400"/>
              <a:t>Cases,</a:t>
            </a:r>
          </a:p>
          <a:p>
            <a:r>
              <a:rPr lang="en-US" altLang="en-US" sz="1400"/>
              <a:t>Episodes</a:t>
            </a:r>
          </a:p>
        </p:txBody>
      </p:sp>
      <p:sp>
        <p:nvSpPr>
          <p:cNvPr id="7182" name="Rectangle 14"/>
          <p:cNvSpPr>
            <a:spLocks noChangeArrowheads="1"/>
          </p:cNvSpPr>
          <p:nvPr/>
        </p:nvSpPr>
        <p:spPr bwMode="auto">
          <a:xfrm>
            <a:off x="-88900" y="4321175"/>
            <a:ext cx="35941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1400" b="1">
                <a:solidFill>
                  <a:srgbClr val="990099"/>
                </a:solidFill>
              </a:rPr>
              <a:t>Standard Statistical Analysis</a:t>
            </a:r>
          </a:p>
        </p:txBody>
      </p:sp>
      <p:sp>
        <p:nvSpPr>
          <p:cNvPr id="7183" name="Rectangle 15"/>
          <p:cNvSpPr>
            <a:spLocks noChangeArrowheads="1"/>
          </p:cNvSpPr>
          <p:nvPr/>
        </p:nvSpPr>
        <p:spPr bwMode="auto">
          <a:xfrm>
            <a:off x="2057400" y="4651375"/>
            <a:ext cx="993775" cy="9429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400" b="1">
                <a:solidFill>
                  <a:srgbClr val="990099"/>
                </a:solidFill>
              </a:rPr>
              <a:t>Univariate</a:t>
            </a:r>
            <a:endParaRPr lang="en-US" altLang="en-US" sz="1400">
              <a:solidFill>
                <a:srgbClr val="990099"/>
              </a:solidFill>
            </a:endParaRPr>
          </a:p>
          <a:p>
            <a:r>
              <a:rPr lang="en-US" altLang="en-US" sz="1400">
                <a:solidFill>
                  <a:srgbClr val="990099"/>
                </a:solidFill>
              </a:rPr>
              <a:t>  Range</a:t>
            </a:r>
          </a:p>
          <a:p>
            <a:r>
              <a:rPr lang="en-US" altLang="en-US" sz="1400">
                <a:solidFill>
                  <a:srgbClr val="990099"/>
                </a:solidFill>
              </a:rPr>
              <a:t>  Mean</a:t>
            </a:r>
          </a:p>
          <a:p>
            <a:r>
              <a:rPr lang="en-US" altLang="en-US" sz="1400">
                <a:solidFill>
                  <a:srgbClr val="990099"/>
                </a:solidFill>
              </a:rPr>
              <a:t>  Std. Dev.</a:t>
            </a:r>
          </a:p>
        </p:txBody>
      </p:sp>
      <p:sp>
        <p:nvSpPr>
          <p:cNvPr id="7184" name="Rectangle 16"/>
          <p:cNvSpPr>
            <a:spLocks noChangeArrowheads="1"/>
          </p:cNvSpPr>
          <p:nvPr/>
        </p:nvSpPr>
        <p:spPr bwMode="auto">
          <a:xfrm>
            <a:off x="1143000" y="4651375"/>
            <a:ext cx="1128713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400" b="1">
                <a:solidFill>
                  <a:srgbClr val="990099"/>
                </a:solidFill>
              </a:rPr>
              <a:t>Bivariate</a:t>
            </a:r>
            <a:endParaRPr lang="en-US" altLang="en-US" sz="1400">
              <a:solidFill>
                <a:srgbClr val="990099"/>
              </a:solidFill>
            </a:endParaRPr>
          </a:p>
          <a:p>
            <a:r>
              <a:rPr lang="en-US" altLang="en-US" sz="1400">
                <a:solidFill>
                  <a:srgbClr val="990099"/>
                </a:solidFill>
              </a:rPr>
              <a:t>  Tables</a:t>
            </a:r>
          </a:p>
          <a:p>
            <a:r>
              <a:rPr lang="en-US" altLang="en-US" sz="1400">
                <a:solidFill>
                  <a:srgbClr val="990099"/>
                </a:solidFill>
              </a:rPr>
              <a:t>  Χ</a:t>
            </a:r>
            <a:r>
              <a:rPr lang="en-US" altLang="en-US" sz="1400" baseline="30000">
                <a:solidFill>
                  <a:srgbClr val="990099"/>
                </a:solidFill>
              </a:rPr>
              <a:t>2</a:t>
            </a:r>
            <a:endParaRPr lang="en-US" altLang="en-US" sz="1400">
              <a:solidFill>
                <a:srgbClr val="990099"/>
              </a:solidFill>
            </a:endParaRPr>
          </a:p>
          <a:p>
            <a:r>
              <a:rPr lang="en-US" altLang="en-US" sz="1400">
                <a:solidFill>
                  <a:srgbClr val="990099"/>
                </a:solidFill>
              </a:rPr>
              <a:t>  ANOVA</a:t>
            </a:r>
          </a:p>
          <a:p>
            <a:r>
              <a:rPr lang="en-US" altLang="en-US" sz="1400">
                <a:solidFill>
                  <a:srgbClr val="990099"/>
                </a:solidFill>
              </a:rPr>
              <a:t>  T-test</a:t>
            </a:r>
          </a:p>
          <a:p>
            <a:r>
              <a:rPr lang="en-US" altLang="en-US" sz="1400">
                <a:solidFill>
                  <a:srgbClr val="990099"/>
                </a:solidFill>
              </a:rPr>
              <a:t>  Pearson’s R</a:t>
            </a:r>
          </a:p>
        </p:txBody>
      </p:sp>
      <p:sp>
        <p:nvSpPr>
          <p:cNvPr id="7185" name="Rectangle 17"/>
          <p:cNvSpPr>
            <a:spLocks noChangeArrowheads="1"/>
          </p:cNvSpPr>
          <p:nvPr/>
        </p:nvSpPr>
        <p:spPr bwMode="auto">
          <a:xfrm>
            <a:off x="82550" y="4651375"/>
            <a:ext cx="1141413" cy="730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400" b="1">
                <a:solidFill>
                  <a:srgbClr val="990099"/>
                </a:solidFill>
              </a:rPr>
              <a:t>Multivariate</a:t>
            </a:r>
            <a:endParaRPr lang="en-US" altLang="en-US" sz="1400">
              <a:solidFill>
                <a:srgbClr val="990099"/>
              </a:solidFill>
            </a:endParaRPr>
          </a:p>
          <a:p>
            <a:r>
              <a:rPr lang="en-US" altLang="en-US" sz="1400">
                <a:solidFill>
                  <a:srgbClr val="990099"/>
                </a:solidFill>
              </a:rPr>
              <a:t>  MANOVA</a:t>
            </a:r>
          </a:p>
          <a:p>
            <a:r>
              <a:rPr lang="en-US" altLang="en-US" sz="1400">
                <a:solidFill>
                  <a:srgbClr val="990099"/>
                </a:solidFill>
              </a:rPr>
              <a:t>  Regression</a:t>
            </a:r>
          </a:p>
        </p:txBody>
      </p:sp>
      <p:sp>
        <p:nvSpPr>
          <p:cNvPr id="7186" name="Rectangle 18"/>
          <p:cNvSpPr>
            <a:spLocks noChangeArrowheads="1"/>
          </p:cNvSpPr>
          <p:nvPr/>
        </p:nvSpPr>
        <p:spPr bwMode="auto">
          <a:xfrm>
            <a:off x="3200400" y="4651375"/>
            <a:ext cx="3082925" cy="13684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400" b="1">
                <a:solidFill>
                  <a:srgbClr val="990099"/>
                </a:solidFill>
              </a:rPr>
              <a:t>Unidimensional</a:t>
            </a:r>
            <a:endParaRPr lang="en-US" altLang="en-US" sz="1400">
              <a:solidFill>
                <a:srgbClr val="990099"/>
              </a:solidFill>
            </a:endParaRPr>
          </a:p>
          <a:p>
            <a:r>
              <a:rPr lang="en-US" altLang="en-US" sz="1400">
                <a:solidFill>
                  <a:srgbClr val="990099"/>
                </a:solidFill>
              </a:rPr>
              <a:t>   Guttman, &amp; Likert Scaling</a:t>
            </a:r>
          </a:p>
          <a:p>
            <a:r>
              <a:rPr lang="en-US" altLang="en-US" sz="1400">
                <a:solidFill>
                  <a:srgbClr val="990099"/>
                </a:solidFill>
              </a:rPr>
              <a:t>   Consensus analysis</a:t>
            </a:r>
          </a:p>
          <a:p>
            <a:r>
              <a:rPr lang="en-US" altLang="en-US" sz="1400" b="1">
                <a:solidFill>
                  <a:srgbClr val="990099"/>
                </a:solidFill>
              </a:rPr>
              <a:t>Multidimensional</a:t>
            </a:r>
          </a:p>
          <a:p>
            <a:r>
              <a:rPr lang="en-US" altLang="en-US" sz="1400">
                <a:solidFill>
                  <a:srgbClr val="990099"/>
                </a:solidFill>
              </a:rPr>
              <a:t>   Factor analysis</a:t>
            </a:r>
          </a:p>
          <a:p>
            <a:r>
              <a:rPr lang="en-US" altLang="en-US" sz="1400">
                <a:solidFill>
                  <a:srgbClr val="990099"/>
                </a:solidFill>
              </a:rPr>
              <a:t>   Correspondence analysis</a:t>
            </a:r>
          </a:p>
        </p:txBody>
      </p:sp>
      <p:sp>
        <p:nvSpPr>
          <p:cNvPr id="7187" name="Rectangle 19"/>
          <p:cNvSpPr>
            <a:spLocks noChangeArrowheads="1"/>
          </p:cNvSpPr>
          <p:nvPr/>
        </p:nvSpPr>
        <p:spPr bwMode="auto">
          <a:xfrm>
            <a:off x="6572250" y="4651375"/>
            <a:ext cx="2547938" cy="11699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400">
                <a:solidFill>
                  <a:srgbClr val="990099"/>
                </a:solidFill>
              </a:rPr>
              <a:t>Principle components analysis</a:t>
            </a:r>
          </a:p>
          <a:p>
            <a:r>
              <a:rPr lang="en-US" altLang="en-US" sz="1400">
                <a:solidFill>
                  <a:srgbClr val="990099"/>
                </a:solidFill>
              </a:rPr>
              <a:t>Multidimensional scaling</a:t>
            </a:r>
          </a:p>
          <a:p>
            <a:r>
              <a:rPr lang="en-US" altLang="en-US" sz="1400">
                <a:solidFill>
                  <a:srgbClr val="990099"/>
                </a:solidFill>
              </a:rPr>
              <a:t>Cluster analysis</a:t>
            </a:r>
          </a:p>
          <a:p>
            <a:r>
              <a:rPr lang="en-US" altLang="en-US" sz="1400">
                <a:solidFill>
                  <a:srgbClr val="990099"/>
                </a:solidFill>
              </a:rPr>
              <a:t>Network analyses</a:t>
            </a:r>
          </a:p>
          <a:p>
            <a:r>
              <a:rPr lang="en-US" altLang="en-US" sz="1400">
                <a:solidFill>
                  <a:srgbClr val="990099"/>
                </a:solidFill>
              </a:rPr>
              <a:t>QAP</a:t>
            </a:r>
          </a:p>
        </p:txBody>
      </p:sp>
      <p:sp>
        <p:nvSpPr>
          <p:cNvPr id="7188" name="Rectangle 20"/>
          <p:cNvSpPr>
            <a:spLocks noChangeArrowheads="1"/>
          </p:cNvSpPr>
          <p:nvPr/>
        </p:nvSpPr>
        <p:spPr bwMode="auto">
          <a:xfrm>
            <a:off x="1449388" y="6096000"/>
            <a:ext cx="14287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/>
              <a:t>Confirmatory</a:t>
            </a:r>
          </a:p>
        </p:txBody>
      </p:sp>
      <p:sp>
        <p:nvSpPr>
          <p:cNvPr id="7189" name="Rectangle 21"/>
          <p:cNvSpPr>
            <a:spLocks noChangeArrowheads="1"/>
          </p:cNvSpPr>
          <p:nvPr/>
        </p:nvSpPr>
        <p:spPr bwMode="auto">
          <a:xfrm>
            <a:off x="6799263" y="6096000"/>
            <a:ext cx="1276350" cy="3667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/>
              <a:t>Exploratory</a:t>
            </a:r>
          </a:p>
        </p:txBody>
      </p:sp>
      <p:sp>
        <p:nvSpPr>
          <p:cNvPr id="7190" name="Line 22"/>
          <p:cNvSpPr>
            <a:spLocks noChangeShapeType="1"/>
          </p:cNvSpPr>
          <p:nvPr/>
        </p:nvSpPr>
        <p:spPr bwMode="auto">
          <a:xfrm>
            <a:off x="1527175" y="6572250"/>
            <a:ext cx="65119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stealth" w="med" len="med"/>
            <a:tailEnd type="stealth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1" name="Rectangle 23"/>
          <p:cNvSpPr>
            <a:spLocks noChangeArrowheads="1"/>
          </p:cNvSpPr>
          <p:nvPr/>
        </p:nvSpPr>
        <p:spPr bwMode="auto">
          <a:xfrm>
            <a:off x="4038600" y="2197100"/>
            <a:ext cx="1600200" cy="1155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0" bIns="46038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1400"/>
              <a:t>Similarity Measures</a:t>
            </a:r>
          </a:p>
          <a:p>
            <a:pPr algn="ctr"/>
            <a:r>
              <a:rPr lang="en-US" altLang="en-US" sz="1400">
                <a:solidFill>
                  <a:srgbClr val="CC00CC"/>
                </a:solidFill>
              </a:rPr>
              <a:t>Match Coefficient</a:t>
            </a:r>
          </a:p>
          <a:p>
            <a:pPr algn="ctr"/>
            <a:r>
              <a:rPr lang="en-US" altLang="en-US" sz="1400">
                <a:solidFill>
                  <a:srgbClr val="CC00CC"/>
                </a:solidFill>
              </a:rPr>
              <a:t>Jaccard Coefficient</a:t>
            </a:r>
          </a:p>
          <a:p>
            <a:pPr algn="ctr"/>
            <a:r>
              <a:rPr lang="en-US" altLang="en-US" sz="1400">
                <a:solidFill>
                  <a:srgbClr val="CC00CC"/>
                </a:solidFill>
              </a:rPr>
              <a:t>Pearson’s r, etc.</a:t>
            </a:r>
          </a:p>
          <a:p>
            <a:pPr algn="ctr"/>
            <a:endParaRPr lang="en-US" altLang="en-US" sz="1400">
              <a:solidFill>
                <a:srgbClr val="CC00CC"/>
              </a:solidFill>
            </a:endParaRPr>
          </a:p>
        </p:txBody>
      </p:sp>
      <p:sp>
        <p:nvSpPr>
          <p:cNvPr id="7192" name="Rectangle 24"/>
          <p:cNvSpPr>
            <a:spLocks noChangeArrowheads="1"/>
          </p:cNvSpPr>
          <p:nvPr/>
        </p:nvSpPr>
        <p:spPr bwMode="auto">
          <a:xfrm>
            <a:off x="1919288" y="609600"/>
            <a:ext cx="1192212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92075" tIns="46038" rIns="92075" bIns="46038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400" b="1" dirty="0">
                <a:solidFill>
                  <a:schemeClr val="accent2"/>
                </a:solidFill>
              </a:rPr>
              <a:t>Observations</a:t>
            </a:r>
          </a:p>
        </p:txBody>
      </p:sp>
      <p:sp>
        <p:nvSpPr>
          <p:cNvPr id="7193" name="Rectangle 25"/>
          <p:cNvSpPr>
            <a:spLocks noChangeArrowheads="1"/>
          </p:cNvSpPr>
          <p:nvPr/>
        </p:nvSpPr>
        <p:spPr bwMode="auto">
          <a:xfrm>
            <a:off x="4038600" y="3200400"/>
            <a:ext cx="16002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0" tIns="46038" rIns="0" bIns="46038"/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pPr algn="ctr"/>
            <a:r>
              <a:rPr lang="en-US" altLang="en-US" sz="1400">
                <a:solidFill>
                  <a:srgbClr val="990099"/>
                </a:solidFill>
              </a:rPr>
              <a:t>PROFIT Analysis</a:t>
            </a:r>
          </a:p>
        </p:txBody>
      </p:sp>
      <p:sp>
        <p:nvSpPr>
          <p:cNvPr id="7194" name="Line 26"/>
          <p:cNvSpPr>
            <a:spLocks noChangeShapeType="1"/>
          </p:cNvSpPr>
          <p:nvPr/>
        </p:nvSpPr>
        <p:spPr bwMode="auto">
          <a:xfrm>
            <a:off x="301625" y="4602163"/>
            <a:ext cx="28114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 rot="-5400000">
            <a:off x="214312" y="2859088"/>
            <a:ext cx="140017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400" i="1"/>
              <a:t>Units of Analysis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6021388" y="612775"/>
            <a:ext cx="2168525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400" b="1">
                <a:solidFill>
                  <a:srgbClr val="3333CC"/>
                </a:solidFill>
              </a:rPr>
              <a:t>Cultural Domain Analysis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2895600" y="1143000"/>
            <a:ext cx="1376363" cy="314325"/>
          </a:xfrm>
          <a:prstGeom prst="rect">
            <a:avLst/>
          </a:prstGeom>
          <a:noFill/>
          <a:ln w="9525">
            <a:solidFill>
              <a:schemeClr val="tx1"/>
            </a:solidFill>
            <a:prstDash val="dash"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400"/>
              <a:t>Content analysis</a:t>
            </a:r>
          </a:p>
        </p:txBody>
      </p:sp>
      <p:sp>
        <p:nvSpPr>
          <p:cNvPr id="7198" name="Text Box 30"/>
          <p:cNvSpPr txBox="1">
            <a:spLocks noChangeArrowheads="1"/>
          </p:cNvSpPr>
          <p:nvPr/>
        </p:nvSpPr>
        <p:spPr bwMode="auto">
          <a:xfrm>
            <a:off x="3544888" y="4321175"/>
            <a:ext cx="1651000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400" b="1">
                <a:solidFill>
                  <a:srgbClr val="990099"/>
                </a:solidFill>
              </a:rPr>
              <a:t>Scaling Techniques</a:t>
            </a:r>
          </a:p>
        </p:txBody>
      </p:sp>
      <p:sp>
        <p:nvSpPr>
          <p:cNvPr id="7199" name="Line 31"/>
          <p:cNvSpPr>
            <a:spLocks noChangeShapeType="1"/>
          </p:cNvSpPr>
          <p:nvPr/>
        </p:nvSpPr>
        <p:spPr bwMode="auto">
          <a:xfrm>
            <a:off x="3233738" y="4602163"/>
            <a:ext cx="227488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7200" name="Line 32"/>
          <p:cNvSpPr>
            <a:spLocks noChangeShapeType="1"/>
          </p:cNvSpPr>
          <p:nvPr/>
        </p:nvSpPr>
        <p:spPr bwMode="auto">
          <a:xfrm>
            <a:off x="5562600" y="900113"/>
            <a:ext cx="2971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cxnSp>
        <p:nvCxnSpPr>
          <p:cNvPr id="7201" name="AutoShape 33"/>
          <p:cNvCxnSpPr>
            <a:cxnSpLocks noChangeShapeType="1"/>
            <a:stCxn id="7173" idx="2"/>
            <a:endCxn id="7180" idx="1"/>
          </p:cNvCxnSpPr>
          <p:nvPr/>
        </p:nvCxnSpPr>
        <p:spPr bwMode="auto">
          <a:xfrm>
            <a:off x="918369" y="1768475"/>
            <a:ext cx="912019" cy="269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02" name="AutoShape 34"/>
          <p:cNvCxnSpPr>
            <a:cxnSpLocks noChangeShapeType="1"/>
            <a:stCxn id="7192" idx="2"/>
            <a:endCxn id="7180" idx="0"/>
          </p:cNvCxnSpPr>
          <p:nvPr/>
        </p:nvCxnSpPr>
        <p:spPr bwMode="auto">
          <a:xfrm>
            <a:off x="2516188" y="914400"/>
            <a:ext cx="0" cy="72866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03" name="AutoShape 35"/>
          <p:cNvCxnSpPr>
            <a:cxnSpLocks noChangeShapeType="1"/>
            <a:stCxn id="7174" idx="2"/>
            <a:endCxn id="7197" idx="0"/>
          </p:cNvCxnSpPr>
          <p:nvPr/>
        </p:nvCxnSpPr>
        <p:spPr bwMode="auto">
          <a:xfrm>
            <a:off x="3584575" y="917575"/>
            <a:ext cx="0" cy="22542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04" name="AutoShape 36"/>
          <p:cNvCxnSpPr>
            <a:cxnSpLocks noChangeShapeType="1"/>
            <a:stCxn id="7197" idx="2"/>
            <a:endCxn id="7180" idx="3"/>
          </p:cNvCxnSpPr>
          <p:nvPr/>
        </p:nvCxnSpPr>
        <p:spPr bwMode="auto">
          <a:xfrm flipH="1">
            <a:off x="3201988" y="1457325"/>
            <a:ext cx="382587" cy="3952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05" name="AutoShape 37"/>
          <p:cNvCxnSpPr>
            <a:cxnSpLocks noChangeShapeType="1"/>
            <a:stCxn id="7172" idx="1"/>
          </p:cNvCxnSpPr>
          <p:nvPr/>
        </p:nvCxnSpPr>
        <p:spPr bwMode="auto">
          <a:xfrm flipH="1">
            <a:off x="3581400" y="1208088"/>
            <a:ext cx="1958975" cy="100171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06" name="AutoShape 38"/>
          <p:cNvCxnSpPr>
            <a:cxnSpLocks noChangeShapeType="1"/>
            <a:stCxn id="7175" idx="2"/>
            <a:endCxn id="7177" idx="0"/>
          </p:cNvCxnSpPr>
          <p:nvPr/>
        </p:nvCxnSpPr>
        <p:spPr bwMode="auto">
          <a:xfrm>
            <a:off x="7747000" y="1679575"/>
            <a:ext cx="4763" cy="23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07" name="AutoShape 39"/>
          <p:cNvCxnSpPr>
            <a:cxnSpLocks noChangeShapeType="1"/>
            <a:stCxn id="7179" idx="2"/>
            <a:endCxn id="7182" idx="0"/>
          </p:cNvCxnSpPr>
          <p:nvPr/>
        </p:nvCxnSpPr>
        <p:spPr bwMode="auto">
          <a:xfrm flipH="1">
            <a:off x="1708150" y="3810000"/>
            <a:ext cx="808038" cy="51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08" name="AutoShape 40"/>
          <p:cNvCxnSpPr>
            <a:cxnSpLocks noChangeShapeType="1"/>
            <a:stCxn id="7179" idx="2"/>
            <a:endCxn id="7198" idx="0"/>
          </p:cNvCxnSpPr>
          <p:nvPr/>
        </p:nvCxnSpPr>
        <p:spPr bwMode="auto">
          <a:xfrm>
            <a:off x="2516188" y="3810000"/>
            <a:ext cx="1854200" cy="511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09" name="AutoShape 41"/>
          <p:cNvCxnSpPr>
            <a:cxnSpLocks noChangeShapeType="1"/>
            <a:stCxn id="7176" idx="2"/>
            <a:endCxn id="7214" idx="0"/>
          </p:cNvCxnSpPr>
          <p:nvPr/>
        </p:nvCxnSpPr>
        <p:spPr bwMode="auto">
          <a:xfrm>
            <a:off x="7747000" y="3810000"/>
            <a:ext cx="0" cy="50165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10" name="AutoShape 42"/>
          <p:cNvCxnSpPr>
            <a:cxnSpLocks noChangeShapeType="1"/>
            <a:stCxn id="7179" idx="3"/>
            <a:endCxn id="7191" idx="1"/>
          </p:cNvCxnSpPr>
          <p:nvPr/>
        </p:nvCxnSpPr>
        <p:spPr bwMode="auto">
          <a:xfrm flipV="1">
            <a:off x="3124200" y="2774950"/>
            <a:ext cx="914400" cy="227013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11" name="AutoShape 43"/>
          <p:cNvCxnSpPr>
            <a:cxnSpLocks noChangeShapeType="1"/>
            <a:stCxn id="7191" idx="3"/>
            <a:endCxn id="7178" idx="1"/>
          </p:cNvCxnSpPr>
          <p:nvPr/>
        </p:nvCxnSpPr>
        <p:spPr bwMode="auto">
          <a:xfrm>
            <a:off x="5638800" y="2774950"/>
            <a:ext cx="609600" cy="230188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12" name="AutoShape 44"/>
          <p:cNvCxnSpPr>
            <a:cxnSpLocks noChangeShapeType="1"/>
            <a:stCxn id="7179" idx="3"/>
            <a:endCxn id="7193" idx="1"/>
          </p:cNvCxnSpPr>
          <p:nvPr/>
        </p:nvCxnSpPr>
        <p:spPr bwMode="auto">
          <a:xfrm>
            <a:off x="3124200" y="3001963"/>
            <a:ext cx="914400" cy="35083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7213" name="AutoShape 45"/>
          <p:cNvCxnSpPr>
            <a:cxnSpLocks noChangeShapeType="1"/>
            <a:stCxn id="7193" idx="3"/>
            <a:endCxn id="7178" idx="1"/>
          </p:cNvCxnSpPr>
          <p:nvPr/>
        </p:nvCxnSpPr>
        <p:spPr bwMode="auto">
          <a:xfrm flipV="1">
            <a:off x="5638800" y="3005138"/>
            <a:ext cx="609600" cy="347662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7214" name="Text Box 46"/>
          <p:cNvSpPr txBox="1">
            <a:spLocks noChangeArrowheads="1"/>
          </p:cNvSpPr>
          <p:nvPr/>
        </p:nvSpPr>
        <p:spPr bwMode="auto">
          <a:xfrm>
            <a:off x="6732588" y="4311650"/>
            <a:ext cx="2027237" cy="30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ahoma" pitchFamily="34" charset="0"/>
                <a:ea typeface="MS PGothic" pitchFamily="34" charset="-128"/>
              </a:defRPr>
            </a:lvl9pPr>
          </a:lstStyle>
          <a:p>
            <a:r>
              <a:rPr lang="en-US" altLang="en-US" sz="1400" b="1">
                <a:solidFill>
                  <a:srgbClr val="990099"/>
                </a:solidFill>
              </a:rPr>
              <a:t>Exploratory Techniques</a:t>
            </a:r>
          </a:p>
        </p:txBody>
      </p:sp>
      <p:sp>
        <p:nvSpPr>
          <p:cNvPr id="7215" name="Line 47"/>
          <p:cNvSpPr>
            <a:spLocks noChangeShapeType="1"/>
          </p:cNvSpPr>
          <p:nvPr/>
        </p:nvSpPr>
        <p:spPr bwMode="auto">
          <a:xfrm>
            <a:off x="6577013" y="4592638"/>
            <a:ext cx="2336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Kin terms</a:t>
            </a:r>
            <a:endParaRPr lang="en-US" dirty="0" smtClean="0">
              <a:ea typeface="+mj-ea"/>
            </a:endParaRPr>
          </a:p>
        </p:txBody>
      </p:sp>
      <p:sp>
        <p:nvSpPr>
          <p:cNvPr id="44035" name="Rectangle 3"/>
          <p:cNvSpPr>
            <a:spLocks noGrp="1" noChangeArrowheads="1"/>
          </p:cNvSpPr>
          <p:nvPr>
            <p:ph sz="half" idx="1"/>
          </p:nvPr>
        </p:nvSpPr>
        <p:spPr>
          <a:xfrm>
            <a:off x="549275" y="1981200"/>
            <a:ext cx="3840480" cy="4343400"/>
          </a:xfrm>
        </p:spPr>
        <p:txBody>
          <a:bodyPr/>
          <a:lstStyle/>
          <a:p>
            <a:pPr eaLnBrk="1" hangingPunct="1">
              <a:defRPr/>
            </a:pPr>
            <a:r>
              <a:rPr lang="ja-JP" altLang="en-US" dirty="0" smtClean="0">
                <a:latin typeface="Arial" pitchFamily="34" charset="0"/>
              </a:rPr>
              <a:t>“</a:t>
            </a:r>
            <a:r>
              <a:rPr lang="en-US" altLang="ja-JP" dirty="0" smtClean="0"/>
              <a:t>Daughter</a:t>
            </a:r>
            <a:r>
              <a:rPr lang="ja-JP" altLang="en-US" dirty="0" smtClean="0">
                <a:latin typeface="Arial" pitchFamily="34" charset="0"/>
              </a:rPr>
              <a:t>”</a:t>
            </a:r>
            <a:r>
              <a:rPr lang="en-US" altLang="ja-JP" dirty="0" smtClean="0"/>
              <a:t> in English is a </a:t>
            </a:r>
            <a:r>
              <a:rPr lang="en-US" altLang="ja-JP" dirty="0" err="1" smtClean="0"/>
              <a:t>consanguineal</a:t>
            </a:r>
            <a:r>
              <a:rPr lang="en-US" altLang="ja-JP" dirty="0" smtClean="0"/>
              <a:t>, female, descending generation person. </a:t>
            </a:r>
          </a:p>
          <a:p>
            <a:pPr eaLnBrk="1" hangingPunct="1">
              <a:defRPr/>
            </a:pPr>
            <a:r>
              <a:rPr lang="en-US" altLang="en-US" dirty="0" smtClean="0"/>
              <a:t>So is a niece, but a niece is through a sibling or a spouse.</a:t>
            </a:r>
          </a:p>
          <a:p>
            <a:pPr eaLnBrk="1" hangingPunct="1">
              <a:defRPr/>
            </a:pPr>
            <a:endParaRPr lang="en-US" altLang="en-US" dirty="0" smtClean="0"/>
          </a:p>
        </p:txBody>
      </p:sp>
      <p:sp>
        <p:nvSpPr>
          <p:cNvPr id="2" name="Content Placeholder 1"/>
          <p:cNvSpPr>
            <a:spLocks noGrp="1"/>
          </p:cNvSpPr>
          <p:nvPr>
            <p:ph sz="half" idx="2"/>
          </p:nvPr>
        </p:nvSpPr>
        <p:spPr>
          <a:xfrm>
            <a:off x="4751071" y="1905001"/>
            <a:ext cx="3840480" cy="4343400"/>
          </a:xfrm>
        </p:spPr>
        <p:txBody>
          <a:bodyPr/>
          <a:lstStyle/>
          <a:p>
            <a:pPr>
              <a:defRPr/>
            </a:pPr>
            <a:r>
              <a:rPr lang="en-US" dirty="0"/>
              <a:t>Notice that there are just a few attributes here: sex, age, and species. </a:t>
            </a:r>
          </a:p>
          <a:p>
            <a:pPr>
              <a:defRPr/>
            </a:pPr>
            <a:r>
              <a:rPr lang="en-US" dirty="0"/>
              <a:t>Age and sex distinctions are applied widely.</a:t>
            </a:r>
          </a:p>
          <a:p>
            <a:pPr>
              <a:defRPr/>
            </a:pPr>
            <a:r>
              <a:rPr lang="en-US" b="1" dirty="0">
                <a:solidFill>
                  <a:srgbClr val="2F97B5"/>
                </a:solidFill>
              </a:rPr>
              <a:t>There may be a limited number of distinctions for understanding cognitive domains. 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491844"/>
            <a:ext cx="8042276" cy="1336956"/>
          </a:xfrm>
        </p:spPr>
        <p:txBody>
          <a:bodyPr/>
          <a:lstStyle/>
          <a:p>
            <a:pPr eaLnBrk="1" hangingPunct="1">
              <a:defRPr/>
            </a:pPr>
            <a:r>
              <a:rPr lang="en-US" sz="4400" dirty="0" smtClean="0">
                <a:ea typeface="+mj-ea"/>
              </a:rPr>
              <a:t>Folk taxonomies and levels of contrast</a:t>
            </a:r>
            <a:endParaRPr lang="en-US" sz="4400" dirty="0" smtClean="0">
              <a:ea typeface="+mj-ea"/>
            </a:endParaRPr>
          </a:p>
        </p:txBody>
      </p:sp>
      <p:sp>
        <p:nvSpPr>
          <p:cNvPr id="48131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2133600"/>
            <a:ext cx="8042276" cy="4343400"/>
          </a:xfrm>
        </p:spPr>
        <p:txBody>
          <a:bodyPr/>
          <a:lstStyle/>
          <a:p>
            <a:pPr>
              <a:defRPr/>
            </a:pPr>
            <a:r>
              <a:rPr lang="en-US" dirty="0" smtClean="0">
                <a:ea typeface="+mn-ea"/>
              </a:rPr>
              <a:t>We try to distinguish items in a taxonomy at the same level of contrast.</a:t>
            </a:r>
          </a:p>
          <a:p>
            <a:pPr>
              <a:defRPr/>
            </a:pPr>
            <a:r>
              <a:rPr lang="en-US" dirty="0" smtClean="0"/>
              <a:t>If people list apples and fruit as kinds of food, there is a level-of-contrast problem. </a:t>
            </a:r>
          </a:p>
          <a:p>
            <a:pPr>
              <a:defRPr/>
            </a:pPr>
            <a:r>
              <a:rPr lang="en-US" dirty="0" smtClean="0"/>
              <a:t>A common way to display folk taxonomies is with a branching tree diagram.</a:t>
            </a:r>
          </a:p>
          <a:p>
            <a:pPr eaLnBrk="1" hangingPunct="1">
              <a:buFont typeface="Wingdings" charset="0"/>
              <a:buChar char="n"/>
              <a:defRPr/>
            </a:pPr>
            <a:endParaRPr lang="en-US" dirty="0" smtClean="0">
              <a:ea typeface="+mn-ea"/>
            </a:endParaRPr>
          </a:p>
          <a:p>
            <a:pPr eaLnBrk="1" hangingPunct="1">
              <a:buFont typeface="Wingdings" charset="0"/>
              <a:buChar char="n"/>
              <a:defRPr/>
            </a:pPr>
            <a:endParaRPr lang="en-US" dirty="0" smtClean="0">
              <a:ea typeface="+mn-ea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8130" name="Picture 4" descr="navaho000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003" y="990600"/>
            <a:ext cx="7491397" cy="42578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Culture and cognition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76400"/>
            <a:ext cx="8042276" cy="4343400"/>
          </a:xfrm>
        </p:spPr>
        <p:txBody>
          <a:bodyPr>
            <a:normAutofit lnSpcReduction="10000"/>
          </a:bodyPr>
          <a:lstStyle/>
          <a:p>
            <a:pPr>
              <a:defRPr/>
            </a:pPr>
            <a:r>
              <a:rPr lang="en-US" sz="2800" dirty="0" smtClean="0">
                <a:ea typeface="+mn-ea"/>
              </a:rPr>
              <a:t>Many disciplines are concerned with how people hold onto information and how they fit new information into a crowded scene.</a:t>
            </a:r>
          </a:p>
          <a:p>
            <a:pPr>
              <a:defRPr/>
            </a:pPr>
            <a:r>
              <a:rPr lang="en-US" sz="2800" dirty="0" smtClean="0">
                <a:ea typeface="+mn-ea"/>
              </a:rPr>
              <a:t>Cognitive psychologists have made many contributions. See particularly:</a:t>
            </a:r>
          </a:p>
          <a:p>
            <a:pPr lvl="1">
              <a:defRPr/>
            </a:pPr>
            <a:r>
              <a:rPr lang="en-US" sz="2400" dirty="0" err="1" smtClean="0">
                <a:ea typeface="+mn-ea"/>
              </a:rPr>
              <a:t>Rosch</a:t>
            </a:r>
            <a:r>
              <a:rPr lang="en-US" sz="2400" dirty="0" smtClean="0">
                <a:ea typeface="+mn-ea"/>
              </a:rPr>
              <a:t>, E. and Lloyd, B.B. </a:t>
            </a:r>
            <a:r>
              <a:rPr lang="en-US" sz="2400" i="1" dirty="0" smtClean="0">
                <a:ea typeface="+mn-ea"/>
              </a:rPr>
              <a:t>Principles of categorization</a:t>
            </a:r>
            <a:r>
              <a:rPr lang="en-US" sz="2400" dirty="0" smtClean="0">
                <a:ea typeface="+mn-ea"/>
              </a:rPr>
              <a:t>. in </a:t>
            </a:r>
            <a:r>
              <a:rPr lang="en-US" sz="2400" dirty="0" err="1" smtClean="0">
                <a:ea typeface="+mn-ea"/>
              </a:rPr>
              <a:t>Rosch</a:t>
            </a:r>
            <a:r>
              <a:rPr lang="en-US" sz="2400" dirty="0" smtClean="0">
                <a:ea typeface="+mn-ea"/>
              </a:rPr>
              <a:t>, E. and Lloyd, B.B. eds. Cognition and categorization, L. Erlbaum Associates, Hillsdale, N.J.; New York, 1978, 27-48.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Protypicality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76400"/>
            <a:ext cx="8042276" cy="4343400"/>
          </a:xfrm>
        </p:spPr>
        <p:txBody>
          <a:bodyPr/>
          <a:lstStyle/>
          <a:p>
            <a:pPr eaLnBrk="1" hangingPunct="1">
              <a:defRPr/>
            </a:pPr>
            <a:r>
              <a:rPr lang="en-US" altLang="en-US" sz="2800" dirty="0" err="1" smtClean="0"/>
              <a:t>Rosch</a:t>
            </a:r>
            <a:r>
              <a:rPr lang="ja-JP" altLang="en-US" sz="2800" dirty="0" smtClean="0">
                <a:latin typeface="Arial" pitchFamily="34" charset="0"/>
              </a:rPr>
              <a:t>’</a:t>
            </a:r>
            <a:r>
              <a:rPr lang="en-US" altLang="ja-JP" sz="2800" dirty="0" smtClean="0"/>
              <a:t>s seminal work is on </a:t>
            </a:r>
            <a:r>
              <a:rPr lang="en-US" altLang="ja-JP" sz="2800" b="1" dirty="0" err="1" smtClean="0">
                <a:solidFill>
                  <a:srgbClr val="2F97B5"/>
                </a:solidFill>
              </a:rPr>
              <a:t>protoypicality</a:t>
            </a:r>
            <a:r>
              <a:rPr lang="en-US" altLang="ja-JP" sz="2800" dirty="0" smtClean="0"/>
              <a:t>.</a:t>
            </a:r>
          </a:p>
          <a:p>
            <a:pPr eaLnBrk="1" hangingPunct="1">
              <a:defRPr/>
            </a:pPr>
            <a:r>
              <a:rPr lang="en-US" altLang="en-US" sz="2800" dirty="0" smtClean="0"/>
              <a:t>A robin is a better representation of a bird than a penguin is, or an ostrich. </a:t>
            </a:r>
          </a:p>
          <a:p>
            <a:pPr lvl="1" eaLnBrk="1" hangingPunct="1">
              <a:defRPr/>
            </a:pPr>
            <a:r>
              <a:rPr lang="en-US" altLang="en-US" sz="2400" dirty="0" smtClean="0"/>
              <a:t>First of all, robins fly. But if you do the experiments, you find that passerines in general have the prototypical bird shape.</a:t>
            </a:r>
          </a:p>
          <a:p>
            <a:pPr eaLnBrk="1" hangingPunct="1">
              <a:defRPr/>
            </a:pPr>
            <a:r>
              <a:rPr lang="en-US" altLang="en-US" sz="2800" dirty="0" smtClean="0"/>
              <a:t>In psychology, then, the focus is on experiment, and isolating features of cognition. 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Cognition in the wild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905000"/>
            <a:ext cx="8042276" cy="43434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+mn-ea"/>
              </a:rPr>
              <a:t>The contribution of anthropology to this effort is known as cultural domain </a:t>
            </a:r>
            <a:r>
              <a:rPr lang="en-US" dirty="0" smtClean="0">
                <a:ea typeface="+mn-ea"/>
              </a:rPr>
              <a:t>analysis (CDA). </a:t>
            </a:r>
            <a:endParaRPr lang="en-US" dirty="0" smtClean="0">
              <a:ea typeface="+mn-ea"/>
            </a:endParaRPr>
          </a:p>
          <a:p>
            <a:pPr>
              <a:lnSpc>
                <a:spcPct val="90000"/>
              </a:lnSpc>
              <a:defRPr/>
            </a:pPr>
            <a:r>
              <a:rPr lang="en-US" dirty="0" smtClean="0">
                <a:ea typeface="+mn-ea"/>
              </a:rPr>
              <a:t>Think of this as studying cognition about categories in the wild.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ea typeface="+mn-ea"/>
              </a:rPr>
              <a:t>Way-finding studies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ea typeface="+mn-ea"/>
              </a:rPr>
              <a:t>Cultural taxonomies</a:t>
            </a:r>
          </a:p>
          <a:p>
            <a:pPr lvl="1">
              <a:lnSpc>
                <a:spcPct val="90000"/>
              </a:lnSpc>
              <a:defRPr/>
            </a:pPr>
            <a:r>
              <a:rPr lang="en-US" dirty="0" smtClean="0">
                <a:ea typeface="+mn-ea"/>
              </a:rPr>
              <a:t>Componential analysis</a:t>
            </a: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ea typeface="+mj-ea"/>
              </a:rPr>
              <a:t>CDA defined</a:t>
            </a:r>
            <a:endParaRPr lang="en-US" dirty="0" smtClean="0">
              <a:ea typeface="+mj-ea"/>
            </a:endParaRPr>
          </a:p>
        </p:txBody>
      </p:sp>
      <p:sp>
        <p:nvSpPr>
          <p:cNvPr id="7171" name="Rectangle 3"/>
          <p:cNvSpPr>
            <a:spLocks noGrp="1" noChangeArrowheads="1"/>
          </p:cNvSpPr>
          <p:nvPr>
            <p:ph idx="1"/>
          </p:nvPr>
        </p:nvSpPr>
        <p:spPr>
          <a:xfrm>
            <a:off x="549275" y="1600200"/>
            <a:ext cx="7985125" cy="4495800"/>
          </a:xfrm>
        </p:spPr>
        <p:txBody>
          <a:bodyPr>
            <a:normAutofit lnSpcReduction="10000"/>
          </a:bodyPr>
          <a:lstStyle/>
          <a:p>
            <a:pPr eaLnBrk="1" hangingPunct="1">
              <a:defRPr/>
            </a:pPr>
            <a:r>
              <a:rPr lang="en-US" altLang="en-US" dirty="0" smtClean="0"/>
              <a:t>Cultural domain analysis is the study of </a:t>
            </a:r>
            <a:r>
              <a:rPr lang="en-US" altLang="en-US" b="1" dirty="0" smtClean="0">
                <a:solidFill>
                  <a:srgbClr val="2F97B5"/>
                </a:solidFill>
              </a:rPr>
              <a:t>how people in a group think about lists of things that somehow go together</a:t>
            </a:r>
            <a:r>
              <a:rPr lang="en-US" altLang="en-US" dirty="0" smtClean="0"/>
              <a:t>. </a:t>
            </a:r>
          </a:p>
          <a:p>
            <a:pPr lvl="1" eaLnBrk="1" hangingPunct="1">
              <a:defRPr/>
            </a:pPr>
            <a:r>
              <a:rPr lang="en-US" altLang="en-US" dirty="0" smtClean="0"/>
              <a:t>lists of physical, observable things—plants, colors, animals, symptoms of illness—or conceptual things—occupations, roles, emotions</a:t>
            </a:r>
            <a:r>
              <a:rPr lang="en-US" altLang="en-US" dirty="0" smtClean="0"/>
              <a:t>.</a:t>
            </a:r>
          </a:p>
          <a:p>
            <a:pPr marL="349250" lvl="1" indent="0" eaLnBrk="1" hangingPunct="1">
              <a:buNone/>
              <a:defRPr/>
            </a:pPr>
            <a:r>
              <a:rPr lang="en-US" altLang="en-US" dirty="0" smtClean="0"/>
              <a:t> </a:t>
            </a:r>
          </a:p>
          <a:p>
            <a:pPr>
              <a:defRPr/>
            </a:pPr>
            <a:r>
              <a:rPr lang="en-US" dirty="0"/>
              <a:t>The goal is to understand how people in different cultures (or subcultures) interpret the content of domains differently. </a:t>
            </a:r>
            <a:endParaRPr lang="en-US" dirty="0" smtClean="0"/>
          </a:p>
          <a:p>
            <a:pPr lvl="1">
              <a:defRPr/>
            </a:pPr>
            <a:r>
              <a:rPr lang="en-US" dirty="0" err="1"/>
              <a:t>Borgatti</a:t>
            </a:r>
            <a:r>
              <a:rPr lang="en-US" dirty="0"/>
              <a:t>, S. P. 1994. Cultural Domain Analysis. Journal of Quantitative Anthropology, 4: 261-278.</a:t>
            </a:r>
          </a:p>
          <a:p>
            <a:pPr marL="349250" lvl="1" indent="0">
              <a:buNone/>
              <a:defRPr/>
            </a:pPr>
            <a:endParaRPr lang="en-US" dirty="0"/>
          </a:p>
          <a:p>
            <a:pPr>
              <a:defRPr/>
            </a:pPr>
            <a:endParaRPr lang="en-US" altLang="en-US" dirty="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ea typeface="+mj-ea"/>
              </a:rPr>
              <a:t>Grue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altLang="en-US" sz="2800" smtClean="0"/>
              <a:t>The spectrum of colors, for example, has a single physical reality that you can see on a machine. </a:t>
            </a:r>
          </a:p>
          <a:p>
            <a:pPr eaLnBrk="1" hangingPunct="1">
              <a:defRPr/>
            </a:pPr>
            <a:r>
              <a:rPr lang="en-US" altLang="en-US" sz="2800" smtClean="0"/>
              <a:t>Some people (!Xhosa, Navajo, Ñähñu) identify colors across the physical spectrum of green and blue with a single gloss. </a:t>
            </a:r>
          </a:p>
          <a:p>
            <a:pPr eaLnBrk="1" hangingPunct="1">
              <a:defRPr/>
            </a:pPr>
            <a:r>
              <a:rPr lang="en-US" altLang="en-US" sz="2800" smtClean="0"/>
              <a:t>In Ñähñu, the word for grue is </a:t>
            </a:r>
            <a:r>
              <a:rPr lang="en-US" altLang="en-US" sz="2800" i="1" smtClean="0"/>
              <a:t>nk</a:t>
            </a:r>
            <a:r>
              <a:rPr lang="ja-JP" altLang="en-US" sz="2800" i="1" smtClean="0">
                <a:latin typeface="Arial" pitchFamily="34" charset="0"/>
              </a:rPr>
              <a:t>’</a:t>
            </a:r>
            <a:r>
              <a:rPr lang="en-US" altLang="ja-JP" sz="2800" i="1" smtClean="0"/>
              <a:t>ami</a:t>
            </a:r>
            <a:r>
              <a:rPr lang="en-US" altLang="ja-JP" sz="2800" smtClean="0"/>
              <a:t> and in Navajo it</a:t>
            </a:r>
            <a:r>
              <a:rPr lang="ja-JP" altLang="en-US" sz="2800" smtClean="0">
                <a:latin typeface="Arial" pitchFamily="34" charset="0"/>
              </a:rPr>
              <a:t>’</a:t>
            </a:r>
            <a:r>
              <a:rPr lang="en-US" altLang="ja-JP" sz="2800" smtClean="0"/>
              <a:t>s </a:t>
            </a:r>
            <a:r>
              <a:rPr lang="en-US" altLang="ja-JP" sz="2800" i="1" smtClean="0"/>
              <a:t>dootl</a:t>
            </a:r>
            <a:r>
              <a:rPr lang="ja-JP" altLang="en-US" sz="2800" i="1" smtClean="0">
                <a:latin typeface="Arial" pitchFamily="34" charset="0"/>
              </a:rPr>
              <a:t>’</a:t>
            </a:r>
            <a:r>
              <a:rPr lang="en-US" altLang="ja-JP" sz="2800" i="1" smtClean="0"/>
              <a:t>izh</a:t>
            </a:r>
            <a:r>
              <a:rPr lang="en-US" altLang="ja-JP" sz="2800" smtClean="0"/>
              <a:t>. </a:t>
            </a:r>
            <a:endParaRPr lang="en-US" altLang="en-US" sz="2800" smtClean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ajorFont>
      <a:minorFont>
        <a:latin typeface="News Gothic MT"/>
        <a:ea typeface=""/>
        <a:cs typeface=""/>
        <a:font script="Jpan" typeface="ＭＳ Ｐゴシック"/>
        <a:font script="Hans" typeface="宋体"/>
        <a:font script="Hant" typeface="新細明體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526</TotalTime>
  <Words>2646</Words>
  <Application>Microsoft Macintosh PowerPoint</Application>
  <PresentationFormat>On-screen Show (4:3)</PresentationFormat>
  <Paragraphs>262</Paragraphs>
  <Slides>42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42</vt:i4>
      </vt:variant>
    </vt:vector>
  </HeadingPairs>
  <TitlesOfParts>
    <vt:vector size="43" baseType="lpstr">
      <vt:lpstr>Breeze</vt:lpstr>
      <vt:lpstr>Cultural domain analysis</vt:lpstr>
      <vt:lpstr>Cultural Domain Analysis – Outline</vt:lpstr>
      <vt:lpstr>CDA in the array of methods</vt:lpstr>
      <vt:lpstr>PowerPoint Presentation</vt:lpstr>
      <vt:lpstr>Culture and cognition</vt:lpstr>
      <vt:lpstr>Protypicality </vt:lpstr>
      <vt:lpstr>Cognition in the wild</vt:lpstr>
      <vt:lpstr>CDA defined</vt:lpstr>
      <vt:lpstr>Grue</vt:lpstr>
      <vt:lpstr>Adjective+grue</vt:lpstr>
      <vt:lpstr>Lipstick colors</vt:lpstr>
      <vt:lpstr>Begins with kinship</vt:lpstr>
      <vt:lpstr>The genealogical method</vt:lpstr>
      <vt:lpstr>Kroeber 1909</vt:lpstr>
      <vt:lpstr>Features of kinship systems</vt:lpstr>
      <vt:lpstr>6,561 kinship systems</vt:lpstr>
      <vt:lpstr>PowerPoint Presentation</vt:lpstr>
      <vt:lpstr>From kinship to plants and …</vt:lpstr>
      <vt:lpstr>Domains are not preferences</vt:lpstr>
      <vt:lpstr>Predicting preferences </vt:lpstr>
      <vt:lpstr>Domain contents ... </vt:lpstr>
      <vt:lpstr>And domain structure</vt:lpstr>
      <vt:lpstr>Methods for collecting data</vt:lpstr>
      <vt:lpstr>CDA and theory</vt:lpstr>
      <vt:lpstr>Evolutionary studies</vt:lpstr>
      <vt:lpstr>Color terms</vt:lpstr>
      <vt:lpstr>Plant correlates of color</vt:lpstr>
      <vt:lpstr>And animal correlates</vt:lpstr>
      <vt:lpstr>Linguistic universality or relativity?</vt:lpstr>
      <vt:lpstr>Lexicons are elastic</vt:lpstr>
      <vt:lpstr>Representing internal states</vt:lpstr>
      <vt:lpstr>Are models the things?</vt:lpstr>
      <vt:lpstr>Componential analysis</vt:lpstr>
      <vt:lpstr>Componential analysis, cont.</vt:lpstr>
      <vt:lpstr>Distinctive features</vt:lpstr>
      <vt:lpstr>Distinctive features, cont.</vt:lpstr>
      <vt:lpstr>Distinctive features, cont.</vt:lpstr>
      <vt:lpstr>Meaning and features</vt:lpstr>
      <vt:lpstr>Distinctive features of kin terms</vt:lpstr>
      <vt:lpstr>Kin terms</vt:lpstr>
      <vt:lpstr>Folk taxonomies and levels of contrast</vt:lpstr>
      <vt:lpstr>PowerPoint Presentation</vt:lpstr>
    </vt:vector>
  </TitlesOfParts>
  <Company>University of Florida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Cognitive Anthropology</dc:title>
  <dc:creator>H. Russell Bernard</dc:creator>
  <cp:lastModifiedBy>Rosalyn Negron</cp:lastModifiedBy>
  <cp:revision>65</cp:revision>
  <dcterms:created xsi:type="dcterms:W3CDTF">2005-09-08T12:58:40Z</dcterms:created>
  <dcterms:modified xsi:type="dcterms:W3CDTF">2014-07-07T11:55:18Z</dcterms:modified>
</cp:coreProperties>
</file>