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55"/>
  </p:notesMasterIdLst>
  <p:sldIdLst>
    <p:sldId id="256" r:id="rId2"/>
    <p:sldId id="313" r:id="rId3"/>
    <p:sldId id="257" r:id="rId4"/>
    <p:sldId id="264" r:id="rId5"/>
    <p:sldId id="266" r:id="rId6"/>
    <p:sldId id="267" r:id="rId7"/>
    <p:sldId id="271" r:id="rId8"/>
    <p:sldId id="268" r:id="rId9"/>
    <p:sldId id="269" r:id="rId10"/>
    <p:sldId id="270" r:id="rId11"/>
    <p:sldId id="297" r:id="rId12"/>
    <p:sldId id="338" r:id="rId13"/>
    <p:sldId id="274" r:id="rId14"/>
    <p:sldId id="275" r:id="rId15"/>
    <p:sldId id="276" r:id="rId16"/>
    <p:sldId id="277" r:id="rId17"/>
    <p:sldId id="278" r:id="rId18"/>
    <p:sldId id="279" r:id="rId19"/>
    <p:sldId id="280" r:id="rId20"/>
    <p:sldId id="339" r:id="rId21"/>
    <p:sldId id="281" r:id="rId22"/>
    <p:sldId id="282" r:id="rId23"/>
    <p:sldId id="283" r:id="rId24"/>
    <p:sldId id="284" r:id="rId25"/>
    <p:sldId id="311" r:id="rId26"/>
    <p:sldId id="312" r:id="rId27"/>
    <p:sldId id="329" r:id="rId28"/>
    <p:sldId id="330" r:id="rId29"/>
    <p:sldId id="331" r:id="rId30"/>
    <p:sldId id="304" r:id="rId31"/>
    <p:sldId id="305" r:id="rId32"/>
    <p:sldId id="326" r:id="rId33"/>
    <p:sldId id="301" r:id="rId34"/>
    <p:sldId id="299" r:id="rId35"/>
    <p:sldId id="302" r:id="rId36"/>
    <p:sldId id="306" r:id="rId37"/>
    <p:sldId id="308" r:id="rId38"/>
    <p:sldId id="307" r:id="rId39"/>
    <p:sldId id="320" r:id="rId40"/>
    <p:sldId id="318" r:id="rId41"/>
    <p:sldId id="323" r:id="rId42"/>
    <p:sldId id="322" r:id="rId43"/>
    <p:sldId id="334" r:id="rId44"/>
    <p:sldId id="335" r:id="rId45"/>
    <p:sldId id="336" r:id="rId46"/>
    <p:sldId id="337" r:id="rId47"/>
    <p:sldId id="325" r:id="rId48"/>
    <p:sldId id="332" r:id="rId49"/>
    <p:sldId id="333" r:id="rId50"/>
    <p:sldId id="319" r:id="rId51"/>
    <p:sldId id="310" r:id="rId52"/>
    <p:sldId id="327" r:id="rId53"/>
    <p:sldId id="328"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FF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09" autoAdjust="0"/>
  </p:normalViewPr>
  <p:slideViewPr>
    <p:cSldViewPr>
      <p:cViewPr>
        <p:scale>
          <a:sx n="95" d="100"/>
          <a:sy n="95" d="100"/>
        </p:scale>
        <p:origin x="-1488" y="-4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fruss\CLASSES\ANG6180\cog05\emilyemo\emoFLscree.xls"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fruss\CLASSES\ANG6180\cog05\emilyemo\emoFLscre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spPr>
            <a:ln w="28575">
              <a:noFill/>
            </a:ln>
          </c:spPr>
          <c:xVal>
            <c:strRef>
              <c:f>OUTPUT!$B$2:$B$269</c:f>
              <c:strCache>
                <c:ptCount val="268"/>
                <c:pt idx="0">
                  <c:v>ANGER</c:v>
                </c:pt>
                <c:pt idx="1">
                  <c:v>HAPPY</c:v>
                </c:pt>
                <c:pt idx="2">
                  <c:v>LOVE</c:v>
                </c:pt>
                <c:pt idx="3">
                  <c:v>SAD</c:v>
                </c:pt>
                <c:pt idx="4">
                  <c:v>DEPRESSED</c:v>
                </c:pt>
                <c:pt idx="5">
                  <c:v>HAPPINESS</c:v>
                </c:pt>
                <c:pt idx="6">
                  <c:v>FEAR</c:v>
                </c:pt>
                <c:pt idx="7">
                  <c:v>SADNESS</c:v>
                </c:pt>
                <c:pt idx="8">
                  <c:v>JEALOUSY</c:v>
                </c:pt>
                <c:pt idx="9">
                  <c:v>JOY</c:v>
                </c:pt>
                <c:pt idx="10">
                  <c:v>EXCITED</c:v>
                </c:pt>
                <c:pt idx="11">
                  <c:v>FRUSTRATION</c:v>
                </c:pt>
                <c:pt idx="12">
                  <c:v>CONFUSION</c:v>
                </c:pt>
                <c:pt idx="13">
                  <c:v>PRIDE</c:v>
                </c:pt>
                <c:pt idx="14">
                  <c:v>SURPRISE</c:v>
                </c:pt>
                <c:pt idx="15">
                  <c:v>SCARED</c:v>
                </c:pt>
                <c:pt idx="16">
                  <c:v>LUST</c:v>
                </c:pt>
                <c:pt idx="17">
                  <c:v>LONELY</c:v>
                </c:pt>
                <c:pt idx="18">
                  <c:v>GUILT</c:v>
                </c:pt>
                <c:pt idx="19">
                  <c:v>ELATED</c:v>
                </c:pt>
                <c:pt idx="20">
                  <c:v>ANXIOUS</c:v>
                </c:pt>
                <c:pt idx="21">
                  <c:v>DISAPPOINTED</c:v>
                </c:pt>
                <c:pt idx="22">
                  <c:v>ENVY</c:v>
                </c:pt>
                <c:pt idx="23">
                  <c:v>HATE</c:v>
                </c:pt>
                <c:pt idx="24">
                  <c:v>DISGUST</c:v>
                </c:pt>
                <c:pt idx="25">
                  <c:v>ANNOYED</c:v>
                </c:pt>
                <c:pt idx="26">
                  <c:v>NERVOUSNESS</c:v>
                </c:pt>
                <c:pt idx="27">
                  <c:v>EMBARRASSED</c:v>
                </c:pt>
                <c:pt idx="28">
                  <c:v>CONTENT</c:v>
                </c:pt>
                <c:pt idx="29">
                  <c:v>ECSTATIC</c:v>
                </c:pt>
                <c:pt idx="30">
                  <c:v>HATRED</c:v>
                </c:pt>
                <c:pt idx="31">
                  <c:v>INDIFFERENCE</c:v>
                </c:pt>
                <c:pt idx="32">
                  <c:v>SYMPATHETIC</c:v>
                </c:pt>
                <c:pt idx="33">
                  <c:v>ASHAMED</c:v>
                </c:pt>
                <c:pt idx="34">
                  <c:v>TIRED</c:v>
                </c:pt>
                <c:pt idx="35">
                  <c:v>ANXIETY</c:v>
                </c:pt>
                <c:pt idx="36">
                  <c:v>RAGE</c:v>
                </c:pt>
                <c:pt idx="37">
                  <c:v>WORRIED</c:v>
                </c:pt>
                <c:pt idx="38">
                  <c:v>REGRET</c:v>
                </c:pt>
                <c:pt idx="39">
                  <c:v>OVERWHELMED</c:v>
                </c:pt>
                <c:pt idx="40">
                  <c:v>AMUSED</c:v>
                </c:pt>
                <c:pt idx="41">
                  <c:v>ANTICIPATION</c:v>
                </c:pt>
                <c:pt idx="42">
                  <c:v>DESPAIR</c:v>
                </c:pt>
                <c:pt idx="43">
                  <c:v>RELAXED</c:v>
                </c:pt>
                <c:pt idx="44">
                  <c:v>RESENTMENT</c:v>
                </c:pt>
                <c:pt idx="45">
                  <c:v>STRESSED</c:v>
                </c:pt>
                <c:pt idx="46">
                  <c:v>AMAZED</c:v>
                </c:pt>
                <c:pt idx="47">
                  <c:v>DOWN</c:v>
                </c:pt>
                <c:pt idx="48">
                  <c:v>INTEREST</c:v>
                </c:pt>
                <c:pt idx="49">
                  <c:v>CURIOUS</c:v>
                </c:pt>
                <c:pt idx="50">
                  <c:v>DREAD</c:v>
                </c:pt>
                <c:pt idx="51">
                  <c:v>MAD</c:v>
                </c:pt>
                <c:pt idx="52">
                  <c:v>CRANKY</c:v>
                </c:pt>
                <c:pt idx="53">
                  <c:v>BORED</c:v>
                </c:pt>
                <c:pt idx="54">
                  <c:v>CONTENTMENT</c:v>
                </c:pt>
                <c:pt idx="55">
                  <c:v>LIKING</c:v>
                </c:pt>
                <c:pt idx="56">
                  <c:v>AFRAID</c:v>
                </c:pt>
                <c:pt idx="57">
                  <c:v>UNCOMFORTABLE</c:v>
                </c:pt>
                <c:pt idx="58">
                  <c:v>COLD</c:v>
                </c:pt>
                <c:pt idx="59">
                  <c:v>ECSTASY</c:v>
                </c:pt>
                <c:pt idx="60">
                  <c:v>TERRIFIED</c:v>
                </c:pt>
                <c:pt idx="61">
                  <c:v>EMPTY</c:v>
                </c:pt>
                <c:pt idx="62">
                  <c:v>LONELINESS</c:v>
                </c:pt>
                <c:pt idx="63">
                  <c:v>ELATION</c:v>
                </c:pt>
                <c:pt idx="64">
                  <c:v>DISLIKE</c:v>
                </c:pt>
                <c:pt idx="65">
                  <c:v>IRATE</c:v>
                </c:pt>
                <c:pt idx="66">
                  <c:v>THRILLED</c:v>
                </c:pt>
                <c:pt idx="67">
                  <c:v>HORNY</c:v>
                </c:pt>
                <c:pt idx="68">
                  <c:v>SERENE</c:v>
                </c:pt>
                <c:pt idx="69">
                  <c:v>SHY</c:v>
                </c:pt>
                <c:pt idx="70">
                  <c:v>WARM</c:v>
                </c:pt>
                <c:pt idx="71">
                  <c:v>THANKFUL</c:v>
                </c:pt>
                <c:pt idx="72">
                  <c:v>EUPHORIC</c:v>
                </c:pt>
                <c:pt idx="73">
                  <c:v>CONTEMPT</c:v>
                </c:pt>
                <c:pt idx="74">
                  <c:v>HUNGRY</c:v>
                </c:pt>
                <c:pt idx="75">
                  <c:v>AWED</c:v>
                </c:pt>
                <c:pt idx="76">
                  <c:v>SUSPICIOUS</c:v>
                </c:pt>
                <c:pt idx="77">
                  <c:v>PLAYFUL</c:v>
                </c:pt>
                <c:pt idx="78">
                  <c:v>RELUCTANCE</c:v>
                </c:pt>
                <c:pt idx="79">
                  <c:v>EXHILARATED</c:v>
                </c:pt>
                <c:pt idx="80">
                  <c:v>GRIEF</c:v>
                </c:pt>
                <c:pt idx="81">
                  <c:v>DRAINED</c:v>
                </c:pt>
                <c:pt idx="82">
                  <c:v>JOYFUL</c:v>
                </c:pt>
                <c:pt idx="83">
                  <c:v>FRIENDLY</c:v>
                </c:pt>
                <c:pt idx="84">
                  <c:v>FEARFUL</c:v>
                </c:pt>
                <c:pt idx="85">
                  <c:v>SHAME</c:v>
                </c:pt>
                <c:pt idx="86">
                  <c:v>CONTEMPLATIVE</c:v>
                </c:pt>
                <c:pt idx="87">
                  <c:v>UPSET</c:v>
                </c:pt>
                <c:pt idx="88">
                  <c:v>AFFECTION</c:v>
                </c:pt>
                <c:pt idx="89">
                  <c:v>RELIEVED</c:v>
                </c:pt>
                <c:pt idx="90">
                  <c:v>GRATEFUL</c:v>
                </c:pt>
                <c:pt idx="91">
                  <c:v>IRRITATION</c:v>
                </c:pt>
                <c:pt idx="92">
                  <c:v>UP</c:v>
                </c:pt>
                <c:pt idx="93">
                  <c:v>CALM</c:v>
                </c:pt>
                <c:pt idx="94">
                  <c:v>SHYNESS</c:v>
                </c:pt>
                <c:pt idx="95">
                  <c:v>HOPEFUL</c:v>
                </c:pt>
                <c:pt idx="96">
                  <c:v>ADMIRATION</c:v>
                </c:pt>
                <c:pt idx="97">
                  <c:v>COMPASSION</c:v>
                </c:pt>
                <c:pt idx="98">
                  <c:v>EMPATHETIC</c:v>
                </c:pt>
                <c:pt idx="99">
                  <c:v>AMUSEMENT</c:v>
                </c:pt>
                <c:pt idx="100">
                  <c:v>BLUE</c:v>
                </c:pt>
                <c:pt idx="101">
                  <c:v>SHEEPISH</c:v>
                </c:pt>
                <c:pt idx="102">
                  <c:v>STOIC</c:v>
                </c:pt>
                <c:pt idx="103">
                  <c:v>EAGER</c:v>
                </c:pt>
                <c:pt idx="104">
                  <c:v>DELIRIOUS</c:v>
                </c:pt>
                <c:pt idx="105">
                  <c:v>SANCTIMONIOUS</c:v>
                </c:pt>
                <c:pt idx="106">
                  <c:v>DESIROUS</c:v>
                </c:pt>
                <c:pt idx="107">
                  <c:v>FOCUSED</c:v>
                </c:pt>
                <c:pt idx="108">
                  <c:v>SINCERE</c:v>
                </c:pt>
                <c:pt idx="109">
                  <c:v>WANTING</c:v>
                </c:pt>
                <c:pt idx="110">
                  <c:v>HOLLOW</c:v>
                </c:pt>
                <c:pt idx="111">
                  <c:v>PISSED</c:v>
                </c:pt>
                <c:pt idx="112">
                  <c:v>OVEREXTENDED</c:v>
                </c:pt>
                <c:pt idx="113">
                  <c:v>DISTRAUGHT</c:v>
                </c:pt>
                <c:pt idx="114">
                  <c:v>BLISS</c:v>
                </c:pt>
                <c:pt idx="115">
                  <c:v>FORLORN</c:v>
                </c:pt>
                <c:pt idx="116">
                  <c:v>INTROSPECTIVE</c:v>
                </c:pt>
                <c:pt idx="117">
                  <c:v>MORTIFIED</c:v>
                </c:pt>
                <c:pt idx="118">
                  <c:v>TIRELESS</c:v>
                </c:pt>
                <c:pt idx="119">
                  <c:v>OUTCAST</c:v>
                </c:pt>
                <c:pt idx="120">
                  <c:v>LOVED</c:v>
                </c:pt>
                <c:pt idx="121">
                  <c:v>SASSY</c:v>
                </c:pt>
                <c:pt idx="122">
                  <c:v>GRACIOUS</c:v>
                </c:pt>
                <c:pt idx="123">
                  <c:v>SPACY</c:v>
                </c:pt>
                <c:pt idx="124">
                  <c:v>PSYCHED</c:v>
                </c:pt>
                <c:pt idx="125">
                  <c:v>LOATHING</c:v>
                </c:pt>
                <c:pt idx="126">
                  <c:v>CHILL</c:v>
                </c:pt>
                <c:pt idx="127">
                  <c:v>BURNED-OUT</c:v>
                </c:pt>
                <c:pt idx="128">
                  <c:v>RELIEF</c:v>
                </c:pt>
                <c:pt idx="129">
                  <c:v>HATEFUL</c:v>
                </c:pt>
                <c:pt idx="130">
                  <c:v>ANTSY</c:v>
                </c:pt>
                <c:pt idx="131">
                  <c:v>ANGUISHED</c:v>
                </c:pt>
                <c:pt idx="132">
                  <c:v>DESPERATION</c:v>
                </c:pt>
                <c:pt idx="133">
                  <c:v>PETRIFIED</c:v>
                </c:pt>
                <c:pt idx="134">
                  <c:v>PEPPY</c:v>
                </c:pt>
                <c:pt idx="135">
                  <c:v>PISSED OFF</c:v>
                </c:pt>
                <c:pt idx="136">
                  <c:v>EXHAUSTED</c:v>
                </c:pt>
                <c:pt idx="137">
                  <c:v>INSULTED</c:v>
                </c:pt>
                <c:pt idx="138">
                  <c:v>PITY</c:v>
                </c:pt>
                <c:pt idx="139">
                  <c:v>FASCINATED</c:v>
                </c:pt>
                <c:pt idx="140">
                  <c:v>FURIOUS</c:v>
                </c:pt>
                <c:pt idx="141">
                  <c:v>MELANCHOLY</c:v>
                </c:pt>
                <c:pt idx="142">
                  <c:v>LETHARGIC</c:v>
                </c:pt>
                <c:pt idx="143">
                  <c:v>PEACEFUL</c:v>
                </c:pt>
                <c:pt idx="144">
                  <c:v>SHALLOW</c:v>
                </c:pt>
                <c:pt idx="145">
                  <c:v>FAITHFUL</c:v>
                </c:pt>
                <c:pt idx="146">
                  <c:v>COMBATIVE</c:v>
                </c:pt>
                <c:pt idx="147">
                  <c:v>COMPETITIVE</c:v>
                </c:pt>
                <c:pt idx="148">
                  <c:v>FLATTERED</c:v>
                </c:pt>
                <c:pt idx="149">
                  <c:v>TICKLED</c:v>
                </c:pt>
                <c:pt idx="150">
                  <c:v>REVENGE</c:v>
                </c:pt>
                <c:pt idx="151">
                  <c:v>WIRED</c:v>
                </c:pt>
                <c:pt idx="152">
                  <c:v>UN-AMUSED</c:v>
                </c:pt>
                <c:pt idx="153">
                  <c:v>ENTHUSIASTIC</c:v>
                </c:pt>
                <c:pt idx="154">
                  <c:v>DISCONTENT</c:v>
                </c:pt>
                <c:pt idx="155">
                  <c:v>KIND</c:v>
                </c:pt>
                <c:pt idx="156">
                  <c:v>ENRICHED</c:v>
                </c:pt>
                <c:pt idx="157">
                  <c:v>PARSIMONIOUS</c:v>
                </c:pt>
                <c:pt idx="158">
                  <c:v>PUMPED</c:v>
                </c:pt>
                <c:pt idx="159">
                  <c:v>ENJOYABLE</c:v>
                </c:pt>
                <c:pt idx="160">
                  <c:v>GLEEFUL</c:v>
                </c:pt>
                <c:pt idx="161">
                  <c:v>NOURISHED</c:v>
                </c:pt>
                <c:pt idx="162">
                  <c:v>SPENT</c:v>
                </c:pt>
                <c:pt idx="163">
                  <c:v>SPITEFUL</c:v>
                </c:pt>
                <c:pt idx="164">
                  <c:v>ANGUISH</c:v>
                </c:pt>
                <c:pt idx="165">
                  <c:v>LUSTFUL</c:v>
                </c:pt>
                <c:pt idx="166">
                  <c:v>VENGEFUL</c:v>
                </c:pt>
                <c:pt idx="167">
                  <c:v>GIDDY</c:v>
                </c:pt>
                <c:pt idx="168">
                  <c:v>GROOVY</c:v>
                </c:pt>
                <c:pt idx="169">
                  <c:v>FLIRTATIOUS</c:v>
                </c:pt>
                <c:pt idx="170">
                  <c:v>AGITATED</c:v>
                </c:pt>
                <c:pt idx="171">
                  <c:v>ALIVE</c:v>
                </c:pt>
                <c:pt idx="172">
                  <c:v>DECISIVE</c:v>
                </c:pt>
                <c:pt idx="173">
                  <c:v>UNDECISIVE</c:v>
                </c:pt>
                <c:pt idx="174">
                  <c:v>IN LOVE</c:v>
                </c:pt>
                <c:pt idx="175">
                  <c:v>THIRSTY</c:v>
                </c:pt>
                <c:pt idx="176">
                  <c:v>DISCOURAGED</c:v>
                </c:pt>
                <c:pt idx="177">
                  <c:v>UNDECIDED</c:v>
                </c:pt>
                <c:pt idx="178">
                  <c:v>BUMMED</c:v>
                </c:pt>
                <c:pt idx="179">
                  <c:v>CONCERNED</c:v>
                </c:pt>
                <c:pt idx="180">
                  <c:v>FLABERGASTED</c:v>
                </c:pt>
                <c:pt idx="181">
                  <c:v>GIGGLY</c:v>
                </c:pt>
                <c:pt idx="182">
                  <c:v>MELLOW</c:v>
                </c:pt>
                <c:pt idx="183">
                  <c:v>NEUROTIC</c:v>
                </c:pt>
                <c:pt idx="184">
                  <c:v>MIXED</c:v>
                </c:pt>
                <c:pt idx="185">
                  <c:v>DISTANT</c:v>
                </c:pt>
                <c:pt idx="186">
                  <c:v>GLOOMY</c:v>
                </c:pt>
                <c:pt idx="187">
                  <c:v>INDIGNANT</c:v>
                </c:pt>
                <c:pt idx="188">
                  <c:v>CHEERFUL</c:v>
                </c:pt>
                <c:pt idx="189">
                  <c:v>SELF-RIGHTEOUS</c:v>
                </c:pt>
                <c:pt idx="190">
                  <c:v>SHOCKED</c:v>
                </c:pt>
                <c:pt idx="191">
                  <c:v>MORDANT</c:v>
                </c:pt>
                <c:pt idx="192">
                  <c:v>RESERVED</c:v>
                </c:pt>
                <c:pt idx="193">
                  <c:v>ENTERTAINED</c:v>
                </c:pt>
                <c:pt idx="194">
                  <c:v>ABSORBPTION/FLOW</c:v>
                </c:pt>
                <c:pt idx="195">
                  <c:v>DESIRE</c:v>
                </c:pt>
                <c:pt idx="196">
                  <c:v>OPTIMISTIC</c:v>
                </c:pt>
                <c:pt idx="197">
                  <c:v>CONFRONTATIONAL</c:v>
                </c:pt>
                <c:pt idx="198">
                  <c:v>VIGILANCE/READINESS</c:v>
                </c:pt>
                <c:pt idx="199">
                  <c:v>SELF-PITY</c:v>
                </c:pt>
                <c:pt idx="200">
                  <c:v>ELEVATION</c:v>
                </c:pt>
                <c:pt idx="201">
                  <c:v>SOCIALLY COORDINATED</c:v>
                </c:pt>
                <c:pt idx="202">
                  <c:v>HOPE/OPTIMISM</c:v>
                </c:pt>
                <c:pt idx="203">
                  <c:v>WORRY</c:v>
                </c:pt>
                <c:pt idx="204">
                  <c:v>RUMINATION</c:v>
                </c:pt>
                <c:pt idx="205">
                  <c:v>SECURITY</c:v>
                </c:pt>
                <c:pt idx="206">
                  <c:v>INDEBTEDNESS</c:v>
                </c:pt>
                <c:pt idx="207">
                  <c:v>GENEROSITY</c:v>
                </c:pt>
                <c:pt idx="208">
                  <c:v>STINGINESS</c:v>
                </c:pt>
                <c:pt idx="209">
                  <c:v>DEJECTED</c:v>
                </c:pt>
                <c:pt idx="210">
                  <c:v>INTRIGUED</c:v>
                </c:pt>
                <c:pt idx="211">
                  <c:v>IRRITATED</c:v>
                </c:pt>
                <c:pt idx="212">
                  <c:v>OVERJOYED</c:v>
                </c:pt>
                <c:pt idx="213">
                  <c:v>JOYOUS</c:v>
                </c:pt>
                <c:pt idx="214">
                  <c:v>MANIA</c:v>
                </c:pt>
                <c:pt idx="215">
                  <c:v>NEEDY</c:v>
                </c:pt>
                <c:pt idx="216">
                  <c:v>DISDAIN</c:v>
                </c:pt>
                <c:pt idx="217">
                  <c:v>GRUMPY</c:v>
                </c:pt>
                <c:pt idx="218">
                  <c:v>AMBIVALENT</c:v>
                </c:pt>
                <c:pt idx="219">
                  <c:v>EXCITEMENT</c:v>
                </c:pt>
                <c:pt idx="220">
                  <c:v>ROMANCE</c:v>
                </c:pt>
                <c:pt idx="221">
                  <c:v>FURY</c:v>
                </c:pt>
                <c:pt idx="222">
                  <c:v>SATISFACTION</c:v>
                </c:pt>
                <c:pt idx="223">
                  <c:v>SERENITY</c:v>
                </c:pt>
                <c:pt idx="224">
                  <c:v>PAINED</c:v>
                </c:pt>
                <c:pt idx="225">
                  <c:v>APPEASED</c:v>
                </c:pt>
                <c:pt idx="226">
                  <c:v>PLEASURE</c:v>
                </c:pt>
                <c:pt idx="227">
                  <c:v>NOSTALGIA</c:v>
                </c:pt>
                <c:pt idx="228">
                  <c:v>HOT</c:v>
                </c:pt>
                <c:pt idx="229">
                  <c:v>HURT</c:v>
                </c:pt>
                <c:pt idx="230">
                  <c:v>SLEEPY</c:v>
                </c:pt>
                <c:pt idx="231">
                  <c:v>CAUTION</c:v>
                </c:pt>
                <c:pt idx="232">
                  <c:v>ANNOYANCE</c:v>
                </c:pt>
                <c:pt idx="233">
                  <c:v>LOVING</c:v>
                </c:pt>
                <c:pt idx="234">
                  <c:v>AMBITION</c:v>
                </c:pt>
                <c:pt idx="235">
                  <c:v>PEACE</c:v>
                </c:pt>
                <c:pt idx="236">
                  <c:v>INTIMIDATION</c:v>
                </c:pt>
                <c:pt idx="237">
                  <c:v>GLEE</c:v>
                </c:pt>
                <c:pt idx="238">
                  <c:v>ADORATION</c:v>
                </c:pt>
                <c:pt idx="239">
                  <c:v>INADEQUACY</c:v>
                </c:pt>
                <c:pt idx="240">
                  <c:v>HUMBLED</c:v>
                </c:pt>
                <c:pt idx="241">
                  <c:v>MISCHIEVIOUS</c:v>
                </c:pt>
                <c:pt idx="242">
                  <c:v>GREED</c:v>
                </c:pt>
                <c:pt idx="243">
                  <c:v>EUPHORIA</c:v>
                </c:pt>
                <c:pt idx="244">
                  <c:v>GROGGINESS</c:v>
                </c:pt>
                <c:pt idx="245">
                  <c:v>ENNUI</c:v>
                </c:pt>
                <c:pt idx="246">
                  <c:v>PEEVED</c:v>
                </c:pt>
                <c:pt idx="247">
                  <c:v>MISLED</c:v>
                </c:pt>
                <c:pt idx="248">
                  <c:v>HORRIFIED</c:v>
                </c:pt>
                <c:pt idx="249">
                  <c:v>LOUD MOOD</c:v>
                </c:pt>
                <c:pt idx="250">
                  <c:v>QUIET MOOD</c:v>
                </c:pt>
                <c:pt idx="251">
                  <c:v>MANIC</c:v>
                </c:pt>
                <c:pt idx="252">
                  <c:v>OBSESSIVE</c:v>
                </c:pt>
                <c:pt idx="253">
                  <c:v>COMPULSIVE</c:v>
                </c:pt>
                <c:pt idx="254">
                  <c:v>HOSTILITY</c:v>
                </c:pt>
                <c:pt idx="255">
                  <c:v>TREPIDATION</c:v>
                </c:pt>
                <c:pt idx="256">
                  <c:v>AGITATION</c:v>
                </c:pt>
                <c:pt idx="257">
                  <c:v>AWE</c:v>
                </c:pt>
                <c:pt idx="258">
                  <c:v>BOREDOM</c:v>
                </c:pt>
                <c:pt idx="259">
                  <c:v>ENLIGHTMENT</c:v>
                </c:pt>
                <c:pt idx="260">
                  <c:v>TRUST</c:v>
                </c:pt>
                <c:pt idx="261">
                  <c:v>DISTRUST</c:v>
                </c:pt>
                <c:pt idx="262">
                  <c:v>GLADNESS</c:v>
                </c:pt>
                <c:pt idx="263">
                  <c:v>HYSTERIA</c:v>
                </c:pt>
                <c:pt idx="264">
                  <c:v>YEARNING</c:v>
                </c:pt>
                <c:pt idx="265">
                  <c:v>TOLERANCE</c:v>
                </c:pt>
                <c:pt idx="266">
                  <c:v>ALTRUISM</c:v>
                </c:pt>
                <c:pt idx="267">
                  <c:v>INFATUATION</c:v>
                </c:pt>
              </c:strCache>
            </c:strRef>
          </c:xVal>
          <c:yVal>
            <c:numRef>
              <c:f>OUTPUT!$C$2:$C$269</c:f>
              <c:numCache>
                <c:formatCode>General</c:formatCode>
                <c:ptCount val="268"/>
                <c:pt idx="0">
                  <c:v>21.0</c:v>
                </c:pt>
                <c:pt idx="1">
                  <c:v>16.0</c:v>
                </c:pt>
                <c:pt idx="2">
                  <c:v>16.0</c:v>
                </c:pt>
                <c:pt idx="3">
                  <c:v>15.0</c:v>
                </c:pt>
                <c:pt idx="4">
                  <c:v>13.0</c:v>
                </c:pt>
                <c:pt idx="5">
                  <c:v>10.0</c:v>
                </c:pt>
                <c:pt idx="6">
                  <c:v>10.0</c:v>
                </c:pt>
                <c:pt idx="7">
                  <c:v>9.0</c:v>
                </c:pt>
                <c:pt idx="8">
                  <c:v>9.0</c:v>
                </c:pt>
                <c:pt idx="9">
                  <c:v>8.0</c:v>
                </c:pt>
                <c:pt idx="10">
                  <c:v>8.0</c:v>
                </c:pt>
                <c:pt idx="11">
                  <c:v>8.0</c:v>
                </c:pt>
                <c:pt idx="12">
                  <c:v>7.0</c:v>
                </c:pt>
                <c:pt idx="13">
                  <c:v>7.0</c:v>
                </c:pt>
                <c:pt idx="14">
                  <c:v>6.0</c:v>
                </c:pt>
                <c:pt idx="15">
                  <c:v>6.0</c:v>
                </c:pt>
                <c:pt idx="16">
                  <c:v>6.0</c:v>
                </c:pt>
                <c:pt idx="17">
                  <c:v>6.0</c:v>
                </c:pt>
                <c:pt idx="18">
                  <c:v>6.0</c:v>
                </c:pt>
                <c:pt idx="19">
                  <c:v>6.0</c:v>
                </c:pt>
                <c:pt idx="20">
                  <c:v>6.0</c:v>
                </c:pt>
                <c:pt idx="21">
                  <c:v>5.0</c:v>
                </c:pt>
                <c:pt idx="22">
                  <c:v>5.0</c:v>
                </c:pt>
                <c:pt idx="23">
                  <c:v>5.0</c:v>
                </c:pt>
                <c:pt idx="24">
                  <c:v>5.0</c:v>
                </c:pt>
                <c:pt idx="25">
                  <c:v>5.0</c:v>
                </c:pt>
                <c:pt idx="26">
                  <c:v>5.0</c:v>
                </c:pt>
                <c:pt idx="27">
                  <c:v>5.0</c:v>
                </c:pt>
                <c:pt idx="28">
                  <c:v>4.0</c:v>
                </c:pt>
                <c:pt idx="29">
                  <c:v>4.0</c:v>
                </c:pt>
                <c:pt idx="30">
                  <c:v>4.0</c:v>
                </c:pt>
                <c:pt idx="31">
                  <c:v>4.0</c:v>
                </c:pt>
                <c:pt idx="32">
                  <c:v>4.0</c:v>
                </c:pt>
                <c:pt idx="33">
                  <c:v>4.0</c:v>
                </c:pt>
                <c:pt idx="34">
                  <c:v>4.0</c:v>
                </c:pt>
                <c:pt idx="35">
                  <c:v>4.0</c:v>
                </c:pt>
                <c:pt idx="36">
                  <c:v>3.0</c:v>
                </c:pt>
                <c:pt idx="37">
                  <c:v>3.0</c:v>
                </c:pt>
                <c:pt idx="38">
                  <c:v>3.0</c:v>
                </c:pt>
                <c:pt idx="39">
                  <c:v>3.0</c:v>
                </c:pt>
                <c:pt idx="40">
                  <c:v>3.0</c:v>
                </c:pt>
                <c:pt idx="41">
                  <c:v>3.0</c:v>
                </c:pt>
                <c:pt idx="42">
                  <c:v>3.0</c:v>
                </c:pt>
                <c:pt idx="43">
                  <c:v>3.0</c:v>
                </c:pt>
                <c:pt idx="44">
                  <c:v>3.0</c:v>
                </c:pt>
                <c:pt idx="45">
                  <c:v>3.0</c:v>
                </c:pt>
                <c:pt idx="46">
                  <c:v>3.0</c:v>
                </c:pt>
                <c:pt idx="47">
                  <c:v>3.0</c:v>
                </c:pt>
                <c:pt idx="48">
                  <c:v>3.0</c:v>
                </c:pt>
                <c:pt idx="49">
                  <c:v>3.0</c:v>
                </c:pt>
                <c:pt idx="50">
                  <c:v>3.0</c:v>
                </c:pt>
                <c:pt idx="51">
                  <c:v>3.0</c:v>
                </c:pt>
                <c:pt idx="52">
                  <c:v>3.0</c:v>
                </c:pt>
                <c:pt idx="53">
                  <c:v>3.0</c:v>
                </c:pt>
                <c:pt idx="54">
                  <c:v>3.0</c:v>
                </c:pt>
                <c:pt idx="55">
                  <c:v>2.0</c:v>
                </c:pt>
                <c:pt idx="56">
                  <c:v>2.0</c:v>
                </c:pt>
                <c:pt idx="57">
                  <c:v>2.0</c:v>
                </c:pt>
                <c:pt idx="58">
                  <c:v>2.0</c:v>
                </c:pt>
                <c:pt idx="59">
                  <c:v>2.0</c:v>
                </c:pt>
                <c:pt idx="60">
                  <c:v>2.0</c:v>
                </c:pt>
                <c:pt idx="61">
                  <c:v>2.0</c:v>
                </c:pt>
                <c:pt idx="62">
                  <c:v>2.0</c:v>
                </c:pt>
                <c:pt idx="63">
                  <c:v>2.0</c:v>
                </c:pt>
                <c:pt idx="64">
                  <c:v>2.0</c:v>
                </c:pt>
                <c:pt idx="65">
                  <c:v>2.0</c:v>
                </c:pt>
                <c:pt idx="66">
                  <c:v>2.0</c:v>
                </c:pt>
                <c:pt idx="67">
                  <c:v>2.0</c:v>
                </c:pt>
                <c:pt idx="68">
                  <c:v>2.0</c:v>
                </c:pt>
                <c:pt idx="69">
                  <c:v>2.0</c:v>
                </c:pt>
                <c:pt idx="70">
                  <c:v>2.0</c:v>
                </c:pt>
                <c:pt idx="71">
                  <c:v>2.0</c:v>
                </c:pt>
                <c:pt idx="72">
                  <c:v>2.0</c:v>
                </c:pt>
                <c:pt idx="73">
                  <c:v>2.0</c:v>
                </c:pt>
                <c:pt idx="74">
                  <c:v>2.0</c:v>
                </c:pt>
                <c:pt idx="75">
                  <c:v>2.0</c:v>
                </c:pt>
                <c:pt idx="76">
                  <c:v>2.0</c:v>
                </c:pt>
                <c:pt idx="77">
                  <c:v>2.0</c:v>
                </c:pt>
                <c:pt idx="78">
                  <c:v>2.0</c:v>
                </c:pt>
                <c:pt idx="79">
                  <c:v>2.0</c:v>
                </c:pt>
                <c:pt idx="80">
                  <c:v>2.0</c:v>
                </c:pt>
                <c:pt idx="81">
                  <c:v>2.0</c:v>
                </c:pt>
                <c:pt idx="82">
                  <c:v>2.0</c:v>
                </c:pt>
                <c:pt idx="83">
                  <c:v>2.0</c:v>
                </c:pt>
                <c:pt idx="84">
                  <c:v>2.0</c:v>
                </c:pt>
                <c:pt idx="85">
                  <c:v>2.0</c:v>
                </c:pt>
                <c:pt idx="86">
                  <c:v>2.0</c:v>
                </c:pt>
                <c:pt idx="87">
                  <c:v>2.0</c:v>
                </c:pt>
                <c:pt idx="88">
                  <c:v>2.0</c:v>
                </c:pt>
                <c:pt idx="89">
                  <c:v>2.0</c:v>
                </c:pt>
                <c:pt idx="90">
                  <c:v>2.0</c:v>
                </c:pt>
                <c:pt idx="91">
                  <c:v>2.0</c:v>
                </c:pt>
                <c:pt idx="92">
                  <c:v>2.0</c:v>
                </c:pt>
                <c:pt idx="93">
                  <c:v>2.0</c:v>
                </c:pt>
                <c:pt idx="94">
                  <c:v>2.0</c:v>
                </c:pt>
                <c:pt idx="95">
                  <c:v>2.0</c:v>
                </c:pt>
                <c:pt idx="96">
                  <c:v>2.0</c:v>
                </c:pt>
                <c:pt idx="97">
                  <c:v>2.0</c:v>
                </c:pt>
                <c:pt idx="98">
                  <c:v>2.0</c:v>
                </c:pt>
                <c:pt idx="99">
                  <c:v>2.0</c:v>
                </c:pt>
                <c:pt idx="100">
                  <c:v>1.0</c:v>
                </c:pt>
                <c:pt idx="101">
                  <c:v>1.0</c:v>
                </c:pt>
                <c:pt idx="102">
                  <c:v>1.0</c:v>
                </c:pt>
                <c:pt idx="103">
                  <c:v>1.0</c:v>
                </c:pt>
                <c:pt idx="104">
                  <c:v>1.0</c:v>
                </c:pt>
                <c:pt idx="105">
                  <c:v>1.0</c:v>
                </c:pt>
                <c:pt idx="106">
                  <c:v>1.0</c:v>
                </c:pt>
                <c:pt idx="107">
                  <c:v>1.0</c:v>
                </c:pt>
                <c:pt idx="108">
                  <c:v>1.0</c:v>
                </c:pt>
                <c:pt idx="109">
                  <c:v>1.0</c:v>
                </c:pt>
                <c:pt idx="110">
                  <c:v>1.0</c:v>
                </c:pt>
                <c:pt idx="111">
                  <c:v>1.0</c:v>
                </c:pt>
                <c:pt idx="112">
                  <c:v>1.0</c:v>
                </c:pt>
                <c:pt idx="113">
                  <c:v>1.0</c:v>
                </c:pt>
                <c:pt idx="114">
                  <c:v>1.0</c:v>
                </c:pt>
                <c:pt idx="115">
                  <c:v>1.0</c:v>
                </c:pt>
                <c:pt idx="116">
                  <c:v>1.0</c:v>
                </c:pt>
                <c:pt idx="117">
                  <c:v>1.0</c:v>
                </c:pt>
                <c:pt idx="118">
                  <c:v>1.0</c:v>
                </c:pt>
                <c:pt idx="119">
                  <c:v>1.0</c:v>
                </c:pt>
                <c:pt idx="120">
                  <c:v>1.0</c:v>
                </c:pt>
                <c:pt idx="121">
                  <c:v>1.0</c:v>
                </c:pt>
                <c:pt idx="122">
                  <c:v>1.0</c:v>
                </c:pt>
                <c:pt idx="123">
                  <c:v>1.0</c:v>
                </c:pt>
                <c:pt idx="124">
                  <c:v>1.0</c:v>
                </c:pt>
                <c:pt idx="125">
                  <c:v>1.0</c:v>
                </c:pt>
                <c:pt idx="126">
                  <c:v>1.0</c:v>
                </c:pt>
                <c:pt idx="127">
                  <c:v>1.0</c:v>
                </c:pt>
                <c:pt idx="128">
                  <c:v>1.0</c:v>
                </c:pt>
                <c:pt idx="129">
                  <c:v>1.0</c:v>
                </c:pt>
                <c:pt idx="130">
                  <c:v>1.0</c:v>
                </c:pt>
                <c:pt idx="131">
                  <c:v>1.0</c:v>
                </c:pt>
                <c:pt idx="132">
                  <c:v>1.0</c:v>
                </c:pt>
                <c:pt idx="133">
                  <c:v>1.0</c:v>
                </c:pt>
                <c:pt idx="134">
                  <c:v>1.0</c:v>
                </c:pt>
                <c:pt idx="135">
                  <c:v>1.0</c:v>
                </c:pt>
                <c:pt idx="136">
                  <c:v>1.0</c:v>
                </c:pt>
                <c:pt idx="137">
                  <c:v>1.0</c:v>
                </c:pt>
                <c:pt idx="138">
                  <c:v>1.0</c:v>
                </c:pt>
                <c:pt idx="139">
                  <c:v>1.0</c:v>
                </c:pt>
                <c:pt idx="140">
                  <c:v>1.0</c:v>
                </c:pt>
                <c:pt idx="141">
                  <c:v>1.0</c:v>
                </c:pt>
                <c:pt idx="142">
                  <c:v>1.0</c:v>
                </c:pt>
                <c:pt idx="143">
                  <c:v>1.0</c:v>
                </c:pt>
                <c:pt idx="144">
                  <c:v>1.0</c:v>
                </c:pt>
                <c:pt idx="145">
                  <c:v>1.0</c:v>
                </c:pt>
                <c:pt idx="146">
                  <c:v>1.0</c:v>
                </c:pt>
                <c:pt idx="147">
                  <c:v>1.0</c:v>
                </c:pt>
                <c:pt idx="148">
                  <c:v>1.0</c:v>
                </c:pt>
                <c:pt idx="149">
                  <c:v>1.0</c:v>
                </c:pt>
                <c:pt idx="150">
                  <c:v>1.0</c:v>
                </c:pt>
                <c:pt idx="151">
                  <c:v>1.0</c:v>
                </c:pt>
                <c:pt idx="152">
                  <c:v>1.0</c:v>
                </c:pt>
                <c:pt idx="153">
                  <c:v>1.0</c:v>
                </c:pt>
                <c:pt idx="154">
                  <c:v>1.0</c:v>
                </c:pt>
                <c:pt idx="155">
                  <c:v>1.0</c:v>
                </c:pt>
                <c:pt idx="156">
                  <c:v>1.0</c:v>
                </c:pt>
                <c:pt idx="157">
                  <c:v>1.0</c:v>
                </c:pt>
                <c:pt idx="158">
                  <c:v>1.0</c:v>
                </c:pt>
                <c:pt idx="159">
                  <c:v>1.0</c:v>
                </c:pt>
                <c:pt idx="160">
                  <c:v>1.0</c:v>
                </c:pt>
                <c:pt idx="161">
                  <c:v>1.0</c:v>
                </c:pt>
                <c:pt idx="162">
                  <c:v>1.0</c:v>
                </c:pt>
                <c:pt idx="163">
                  <c:v>1.0</c:v>
                </c:pt>
                <c:pt idx="164">
                  <c:v>1.0</c:v>
                </c:pt>
                <c:pt idx="165">
                  <c:v>1.0</c:v>
                </c:pt>
                <c:pt idx="166">
                  <c:v>1.0</c:v>
                </c:pt>
                <c:pt idx="167">
                  <c:v>1.0</c:v>
                </c:pt>
                <c:pt idx="168">
                  <c:v>1.0</c:v>
                </c:pt>
                <c:pt idx="169">
                  <c:v>1.0</c:v>
                </c:pt>
                <c:pt idx="170">
                  <c:v>1.0</c:v>
                </c:pt>
                <c:pt idx="171">
                  <c:v>1.0</c:v>
                </c:pt>
                <c:pt idx="172">
                  <c:v>1.0</c:v>
                </c:pt>
                <c:pt idx="173">
                  <c:v>1.0</c:v>
                </c:pt>
                <c:pt idx="174">
                  <c:v>1.0</c:v>
                </c:pt>
                <c:pt idx="175">
                  <c:v>1.0</c:v>
                </c:pt>
                <c:pt idx="176">
                  <c:v>1.0</c:v>
                </c:pt>
                <c:pt idx="177">
                  <c:v>1.0</c:v>
                </c:pt>
                <c:pt idx="178">
                  <c:v>1.0</c:v>
                </c:pt>
                <c:pt idx="179">
                  <c:v>1.0</c:v>
                </c:pt>
                <c:pt idx="180">
                  <c:v>1.0</c:v>
                </c:pt>
                <c:pt idx="181">
                  <c:v>1.0</c:v>
                </c:pt>
                <c:pt idx="182">
                  <c:v>1.0</c:v>
                </c:pt>
                <c:pt idx="183">
                  <c:v>1.0</c:v>
                </c:pt>
                <c:pt idx="184">
                  <c:v>1.0</c:v>
                </c:pt>
                <c:pt idx="185">
                  <c:v>1.0</c:v>
                </c:pt>
                <c:pt idx="186">
                  <c:v>1.0</c:v>
                </c:pt>
                <c:pt idx="187">
                  <c:v>1.0</c:v>
                </c:pt>
                <c:pt idx="188">
                  <c:v>1.0</c:v>
                </c:pt>
                <c:pt idx="189">
                  <c:v>1.0</c:v>
                </c:pt>
                <c:pt idx="190">
                  <c:v>1.0</c:v>
                </c:pt>
                <c:pt idx="191">
                  <c:v>1.0</c:v>
                </c:pt>
                <c:pt idx="192">
                  <c:v>1.0</c:v>
                </c:pt>
                <c:pt idx="193">
                  <c:v>1.0</c:v>
                </c:pt>
                <c:pt idx="194">
                  <c:v>1.0</c:v>
                </c:pt>
                <c:pt idx="195">
                  <c:v>1.0</c:v>
                </c:pt>
                <c:pt idx="196">
                  <c:v>1.0</c:v>
                </c:pt>
                <c:pt idx="197">
                  <c:v>1.0</c:v>
                </c:pt>
                <c:pt idx="198">
                  <c:v>1.0</c:v>
                </c:pt>
                <c:pt idx="199">
                  <c:v>1.0</c:v>
                </c:pt>
                <c:pt idx="200">
                  <c:v>1.0</c:v>
                </c:pt>
                <c:pt idx="201">
                  <c:v>1.0</c:v>
                </c:pt>
                <c:pt idx="202">
                  <c:v>1.0</c:v>
                </c:pt>
                <c:pt idx="203">
                  <c:v>1.0</c:v>
                </c:pt>
                <c:pt idx="204">
                  <c:v>1.0</c:v>
                </c:pt>
                <c:pt idx="205">
                  <c:v>1.0</c:v>
                </c:pt>
                <c:pt idx="206">
                  <c:v>1.0</c:v>
                </c:pt>
                <c:pt idx="207">
                  <c:v>1.0</c:v>
                </c:pt>
                <c:pt idx="208">
                  <c:v>1.0</c:v>
                </c:pt>
                <c:pt idx="209">
                  <c:v>1.0</c:v>
                </c:pt>
                <c:pt idx="210">
                  <c:v>1.0</c:v>
                </c:pt>
                <c:pt idx="211">
                  <c:v>1.0</c:v>
                </c:pt>
                <c:pt idx="212">
                  <c:v>1.0</c:v>
                </c:pt>
                <c:pt idx="213">
                  <c:v>1.0</c:v>
                </c:pt>
                <c:pt idx="214">
                  <c:v>1.0</c:v>
                </c:pt>
                <c:pt idx="215">
                  <c:v>1.0</c:v>
                </c:pt>
                <c:pt idx="216">
                  <c:v>1.0</c:v>
                </c:pt>
                <c:pt idx="217">
                  <c:v>1.0</c:v>
                </c:pt>
                <c:pt idx="218">
                  <c:v>1.0</c:v>
                </c:pt>
                <c:pt idx="219">
                  <c:v>1.0</c:v>
                </c:pt>
                <c:pt idx="220">
                  <c:v>1.0</c:v>
                </c:pt>
                <c:pt idx="221">
                  <c:v>1.0</c:v>
                </c:pt>
                <c:pt idx="222">
                  <c:v>1.0</c:v>
                </c:pt>
                <c:pt idx="223">
                  <c:v>1.0</c:v>
                </c:pt>
                <c:pt idx="224">
                  <c:v>1.0</c:v>
                </c:pt>
                <c:pt idx="225">
                  <c:v>1.0</c:v>
                </c:pt>
                <c:pt idx="226">
                  <c:v>1.0</c:v>
                </c:pt>
                <c:pt idx="227">
                  <c:v>1.0</c:v>
                </c:pt>
                <c:pt idx="228">
                  <c:v>1.0</c:v>
                </c:pt>
                <c:pt idx="229">
                  <c:v>1.0</c:v>
                </c:pt>
                <c:pt idx="230">
                  <c:v>1.0</c:v>
                </c:pt>
                <c:pt idx="231">
                  <c:v>1.0</c:v>
                </c:pt>
                <c:pt idx="232">
                  <c:v>1.0</c:v>
                </c:pt>
                <c:pt idx="233">
                  <c:v>1.0</c:v>
                </c:pt>
                <c:pt idx="234">
                  <c:v>1.0</c:v>
                </c:pt>
                <c:pt idx="235">
                  <c:v>1.0</c:v>
                </c:pt>
                <c:pt idx="236">
                  <c:v>1.0</c:v>
                </c:pt>
                <c:pt idx="237">
                  <c:v>1.0</c:v>
                </c:pt>
                <c:pt idx="238">
                  <c:v>1.0</c:v>
                </c:pt>
                <c:pt idx="239">
                  <c:v>1.0</c:v>
                </c:pt>
                <c:pt idx="240">
                  <c:v>1.0</c:v>
                </c:pt>
                <c:pt idx="241">
                  <c:v>1.0</c:v>
                </c:pt>
                <c:pt idx="242">
                  <c:v>1.0</c:v>
                </c:pt>
                <c:pt idx="243">
                  <c:v>1.0</c:v>
                </c:pt>
                <c:pt idx="244">
                  <c:v>1.0</c:v>
                </c:pt>
                <c:pt idx="245">
                  <c:v>1.0</c:v>
                </c:pt>
                <c:pt idx="246">
                  <c:v>1.0</c:v>
                </c:pt>
                <c:pt idx="247">
                  <c:v>1.0</c:v>
                </c:pt>
                <c:pt idx="248">
                  <c:v>1.0</c:v>
                </c:pt>
                <c:pt idx="249">
                  <c:v>1.0</c:v>
                </c:pt>
                <c:pt idx="250">
                  <c:v>1.0</c:v>
                </c:pt>
                <c:pt idx="251">
                  <c:v>1.0</c:v>
                </c:pt>
                <c:pt idx="252">
                  <c:v>1.0</c:v>
                </c:pt>
                <c:pt idx="253">
                  <c:v>1.0</c:v>
                </c:pt>
                <c:pt idx="254">
                  <c:v>1.0</c:v>
                </c:pt>
                <c:pt idx="255">
                  <c:v>1.0</c:v>
                </c:pt>
                <c:pt idx="256">
                  <c:v>1.0</c:v>
                </c:pt>
                <c:pt idx="257">
                  <c:v>1.0</c:v>
                </c:pt>
                <c:pt idx="258">
                  <c:v>1.0</c:v>
                </c:pt>
                <c:pt idx="259">
                  <c:v>1.0</c:v>
                </c:pt>
                <c:pt idx="260">
                  <c:v>1.0</c:v>
                </c:pt>
                <c:pt idx="261">
                  <c:v>1.0</c:v>
                </c:pt>
                <c:pt idx="262">
                  <c:v>1.0</c:v>
                </c:pt>
                <c:pt idx="263">
                  <c:v>1.0</c:v>
                </c:pt>
                <c:pt idx="264">
                  <c:v>1.0</c:v>
                </c:pt>
                <c:pt idx="265">
                  <c:v>1.0</c:v>
                </c:pt>
                <c:pt idx="266">
                  <c:v>1.0</c:v>
                </c:pt>
                <c:pt idx="267">
                  <c:v>1.0</c:v>
                </c:pt>
              </c:numCache>
            </c:numRef>
          </c:yVal>
          <c:smooth val="0"/>
        </c:ser>
        <c:dLbls>
          <c:showLegendKey val="0"/>
          <c:showVal val="0"/>
          <c:showCatName val="0"/>
          <c:showSerName val="0"/>
          <c:showPercent val="0"/>
          <c:showBubbleSize val="0"/>
        </c:dLbls>
        <c:axId val="-2117275080"/>
        <c:axId val="-2121665624"/>
      </c:scatterChart>
      <c:valAx>
        <c:axId val="-2117275080"/>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121665624"/>
        <c:crosses val="autoZero"/>
        <c:crossBetween val="midCat"/>
      </c:valAx>
      <c:valAx>
        <c:axId val="-2121665624"/>
        <c:scaling>
          <c:orientation val="minMax"/>
        </c:scaling>
        <c:delete val="0"/>
        <c:axPos val="l"/>
        <c:majorGridlines/>
        <c:numFmt formatCode="General" sourceLinked="1"/>
        <c:majorTickMark val="out"/>
        <c:minorTickMark val="none"/>
        <c:tickLblPos val="nextTo"/>
        <c:crossAx val="-2117275080"/>
        <c:crosses val="autoZero"/>
        <c:crossBetween val="midCat"/>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spPr>
            <a:ln w="28575">
              <a:noFill/>
            </a:ln>
          </c:spPr>
          <c:xVal>
            <c:strRef>
              <c:f>OUTPUT!$B$2:$B$269</c:f>
              <c:strCache>
                <c:ptCount val="268"/>
                <c:pt idx="0">
                  <c:v>ANGER</c:v>
                </c:pt>
                <c:pt idx="1">
                  <c:v>HAPPY</c:v>
                </c:pt>
                <c:pt idx="2">
                  <c:v>LOVE</c:v>
                </c:pt>
                <c:pt idx="3">
                  <c:v>SAD</c:v>
                </c:pt>
                <c:pt idx="4">
                  <c:v>DEPRESSED</c:v>
                </c:pt>
                <c:pt idx="5">
                  <c:v>HAPPINESS</c:v>
                </c:pt>
                <c:pt idx="6">
                  <c:v>FEAR</c:v>
                </c:pt>
                <c:pt idx="7">
                  <c:v>SADNESS</c:v>
                </c:pt>
                <c:pt idx="8">
                  <c:v>JEALOUSY</c:v>
                </c:pt>
                <c:pt idx="9">
                  <c:v>JOY</c:v>
                </c:pt>
                <c:pt idx="10">
                  <c:v>EXCITED</c:v>
                </c:pt>
                <c:pt idx="11">
                  <c:v>FRUSTRATION</c:v>
                </c:pt>
                <c:pt idx="12">
                  <c:v>CONFUSION</c:v>
                </c:pt>
                <c:pt idx="13">
                  <c:v>PRIDE</c:v>
                </c:pt>
                <c:pt idx="14">
                  <c:v>SURPRISE</c:v>
                </c:pt>
                <c:pt idx="15">
                  <c:v>SCARED</c:v>
                </c:pt>
                <c:pt idx="16">
                  <c:v>LUST</c:v>
                </c:pt>
                <c:pt idx="17">
                  <c:v>LONELY</c:v>
                </c:pt>
                <c:pt idx="18">
                  <c:v>GUILT</c:v>
                </c:pt>
                <c:pt idx="19">
                  <c:v>ELATED</c:v>
                </c:pt>
                <c:pt idx="20">
                  <c:v>ANXIOUS</c:v>
                </c:pt>
                <c:pt idx="21">
                  <c:v>DISAPPOINTED</c:v>
                </c:pt>
                <c:pt idx="22">
                  <c:v>ENVY</c:v>
                </c:pt>
                <c:pt idx="23">
                  <c:v>HATE</c:v>
                </c:pt>
                <c:pt idx="24">
                  <c:v>DISGUST</c:v>
                </c:pt>
                <c:pt idx="25">
                  <c:v>ANNOYED</c:v>
                </c:pt>
                <c:pt idx="26">
                  <c:v>NERVOUSNESS</c:v>
                </c:pt>
                <c:pt idx="27">
                  <c:v>EMBARRASSED</c:v>
                </c:pt>
                <c:pt idx="28">
                  <c:v>CONTENT</c:v>
                </c:pt>
                <c:pt idx="29">
                  <c:v>ECSTATIC</c:v>
                </c:pt>
                <c:pt idx="30">
                  <c:v>HATRED</c:v>
                </c:pt>
                <c:pt idx="31">
                  <c:v>INDIFFERENCE</c:v>
                </c:pt>
                <c:pt idx="32">
                  <c:v>SYMPATHETIC</c:v>
                </c:pt>
                <c:pt idx="33">
                  <c:v>ASHAMED</c:v>
                </c:pt>
                <c:pt idx="34">
                  <c:v>TIRED</c:v>
                </c:pt>
                <c:pt idx="35">
                  <c:v>ANXIETY</c:v>
                </c:pt>
                <c:pt idx="36">
                  <c:v>RAGE</c:v>
                </c:pt>
                <c:pt idx="37">
                  <c:v>WORRIED</c:v>
                </c:pt>
                <c:pt idx="38">
                  <c:v>REGRET</c:v>
                </c:pt>
                <c:pt idx="39">
                  <c:v>OVERWHELMED</c:v>
                </c:pt>
                <c:pt idx="40">
                  <c:v>AMUSED</c:v>
                </c:pt>
                <c:pt idx="41">
                  <c:v>ANTICIPATION</c:v>
                </c:pt>
                <c:pt idx="42">
                  <c:v>DESPAIR</c:v>
                </c:pt>
                <c:pt idx="43">
                  <c:v>RELAXED</c:v>
                </c:pt>
                <c:pt idx="44">
                  <c:v>RESENTMENT</c:v>
                </c:pt>
                <c:pt idx="45">
                  <c:v>STRESSED</c:v>
                </c:pt>
                <c:pt idx="46">
                  <c:v>AMAZED</c:v>
                </c:pt>
                <c:pt idx="47">
                  <c:v>DOWN</c:v>
                </c:pt>
                <c:pt idx="48">
                  <c:v>INTEREST</c:v>
                </c:pt>
                <c:pt idx="49">
                  <c:v>CURIOUS</c:v>
                </c:pt>
                <c:pt idx="50">
                  <c:v>DREAD</c:v>
                </c:pt>
                <c:pt idx="51">
                  <c:v>MAD</c:v>
                </c:pt>
                <c:pt idx="52">
                  <c:v>CRANKY</c:v>
                </c:pt>
                <c:pt idx="53">
                  <c:v>BORED</c:v>
                </c:pt>
                <c:pt idx="54">
                  <c:v>CONTENTMENT</c:v>
                </c:pt>
                <c:pt idx="55">
                  <c:v>LIKING</c:v>
                </c:pt>
                <c:pt idx="56">
                  <c:v>AFRAID</c:v>
                </c:pt>
                <c:pt idx="57">
                  <c:v>UNCOMFORTABLE</c:v>
                </c:pt>
                <c:pt idx="58">
                  <c:v>COLD</c:v>
                </c:pt>
                <c:pt idx="59">
                  <c:v>ECSTASY</c:v>
                </c:pt>
                <c:pt idx="60">
                  <c:v>TERRIFIED</c:v>
                </c:pt>
                <c:pt idx="61">
                  <c:v>EMPTY</c:v>
                </c:pt>
                <c:pt idx="62">
                  <c:v>LONELINESS</c:v>
                </c:pt>
                <c:pt idx="63">
                  <c:v>ELATION</c:v>
                </c:pt>
                <c:pt idx="64">
                  <c:v>DISLIKE</c:v>
                </c:pt>
                <c:pt idx="65">
                  <c:v>IRATE</c:v>
                </c:pt>
                <c:pt idx="66">
                  <c:v>THRILLED</c:v>
                </c:pt>
                <c:pt idx="67">
                  <c:v>HORNY</c:v>
                </c:pt>
                <c:pt idx="68">
                  <c:v>SERENE</c:v>
                </c:pt>
                <c:pt idx="69">
                  <c:v>SHY</c:v>
                </c:pt>
                <c:pt idx="70">
                  <c:v>WARM</c:v>
                </c:pt>
                <c:pt idx="71">
                  <c:v>THANKFUL</c:v>
                </c:pt>
                <c:pt idx="72">
                  <c:v>EUPHORIC</c:v>
                </c:pt>
                <c:pt idx="73">
                  <c:v>CONTEMPT</c:v>
                </c:pt>
                <c:pt idx="74">
                  <c:v>HUNGRY</c:v>
                </c:pt>
                <c:pt idx="75">
                  <c:v>AWED</c:v>
                </c:pt>
                <c:pt idx="76">
                  <c:v>SUSPICIOUS</c:v>
                </c:pt>
                <c:pt idx="77">
                  <c:v>PLAYFUL</c:v>
                </c:pt>
                <c:pt idx="78">
                  <c:v>RELUCTANCE</c:v>
                </c:pt>
                <c:pt idx="79">
                  <c:v>EXHILARATED</c:v>
                </c:pt>
                <c:pt idx="80">
                  <c:v>GRIEF</c:v>
                </c:pt>
                <c:pt idx="81">
                  <c:v>DRAINED</c:v>
                </c:pt>
                <c:pt idx="82">
                  <c:v>JOYFUL</c:v>
                </c:pt>
                <c:pt idx="83">
                  <c:v>FRIENDLY</c:v>
                </c:pt>
                <c:pt idx="84">
                  <c:v>FEARFUL</c:v>
                </c:pt>
                <c:pt idx="85">
                  <c:v>SHAME</c:v>
                </c:pt>
                <c:pt idx="86">
                  <c:v>CONTEMPLATIVE</c:v>
                </c:pt>
                <c:pt idx="87">
                  <c:v>UPSET</c:v>
                </c:pt>
                <c:pt idx="88">
                  <c:v>AFFECTION</c:v>
                </c:pt>
                <c:pt idx="89">
                  <c:v>RELIEVED</c:v>
                </c:pt>
                <c:pt idx="90">
                  <c:v>GRATEFUL</c:v>
                </c:pt>
                <c:pt idx="91">
                  <c:v>IRRITATION</c:v>
                </c:pt>
                <c:pt idx="92">
                  <c:v>UP</c:v>
                </c:pt>
                <c:pt idx="93">
                  <c:v>CALM</c:v>
                </c:pt>
                <c:pt idx="94">
                  <c:v>SHYNESS</c:v>
                </c:pt>
                <c:pt idx="95">
                  <c:v>HOPEFUL</c:v>
                </c:pt>
                <c:pt idx="96">
                  <c:v>ADMIRATION</c:v>
                </c:pt>
                <c:pt idx="97">
                  <c:v>COMPASSION</c:v>
                </c:pt>
                <c:pt idx="98">
                  <c:v>EMPATHETIC</c:v>
                </c:pt>
                <c:pt idx="99">
                  <c:v>AMUSEMENT</c:v>
                </c:pt>
                <c:pt idx="100">
                  <c:v>BLUE</c:v>
                </c:pt>
                <c:pt idx="101">
                  <c:v>SHEEPISH</c:v>
                </c:pt>
                <c:pt idx="102">
                  <c:v>STOIC</c:v>
                </c:pt>
                <c:pt idx="103">
                  <c:v>EAGER</c:v>
                </c:pt>
                <c:pt idx="104">
                  <c:v>DELIRIOUS</c:v>
                </c:pt>
                <c:pt idx="105">
                  <c:v>SANCTIMONIOUS</c:v>
                </c:pt>
                <c:pt idx="106">
                  <c:v>DESIROUS</c:v>
                </c:pt>
                <c:pt idx="107">
                  <c:v>FOCUSED</c:v>
                </c:pt>
                <c:pt idx="108">
                  <c:v>SINCERE</c:v>
                </c:pt>
                <c:pt idx="109">
                  <c:v>WANTING</c:v>
                </c:pt>
                <c:pt idx="110">
                  <c:v>HOLLOW</c:v>
                </c:pt>
                <c:pt idx="111">
                  <c:v>PISSED</c:v>
                </c:pt>
                <c:pt idx="112">
                  <c:v>OVEREXTENDED</c:v>
                </c:pt>
                <c:pt idx="113">
                  <c:v>DISTRAUGHT</c:v>
                </c:pt>
                <c:pt idx="114">
                  <c:v>BLISS</c:v>
                </c:pt>
                <c:pt idx="115">
                  <c:v>FORLORN</c:v>
                </c:pt>
                <c:pt idx="116">
                  <c:v>INTROSPECTIVE</c:v>
                </c:pt>
                <c:pt idx="117">
                  <c:v>MORTIFIED</c:v>
                </c:pt>
                <c:pt idx="118">
                  <c:v>TIRELESS</c:v>
                </c:pt>
                <c:pt idx="119">
                  <c:v>OUTCAST</c:v>
                </c:pt>
                <c:pt idx="120">
                  <c:v>LOVED</c:v>
                </c:pt>
                <c:pt idx="121">
                  <c:v>SASSY</c:v>
                </c:pt>
                <c:pt idx="122">
                  <c:v>GRACIOUS</c:v>
                </c:pt>
                <c:pt idx="123">
                  <c:v>SPACY</c:v>
                </c:pt>
                <c:pt idx="124">
                  <c:v>PSYCHED</c:v>
                </c:pt>
                <c:pt idx="125">
                  <c:v>LOATHING</c:v>
                </c:pt>
                <c:pt idx="126">
                  <c:v>CHILL</c:v>
                </c:pt>
                <c:pt idx="127">
                  <c:v>BURNED-OUT</c:v>
                </c:pt>
                <c:pt idx="128">
                  <c:v>RELIEF</c:v>
                </c:pt>
                <c:pt idx="129">
                  <c:v>HATEFUL</c:v>
                </c:pt>
                <c:pt idx="130">
                  <c:v>ANTSY</c:v>
                </c:pt>
                <c:pt idx="131">
                  <c:v>ANGUISHED</c:v>
                </c:pt>
                <c:pt idx="132">
                  <c:v>DESPERATION</c:v>
                </c:pt>
                <c:pt idx="133">
                  <c:v>PETRIFIED</c:v>
                </c:pt>
                <c:pt idx="134">
                  <c:v>PEPPY</c:v>
                </c:pt>
                <c:pt idx="135">
                  <c:v>PISSED OFF</c:v>
                </c:pt>
                <c:pt idx="136">
                  <c:v>EXHAUSTED</c:v>
                </c:pt>
                <c:pt idx="137">
                  <c:v>INSULTED</c:v>
                </c:pt>
                <c:pt idx="138">
                  <c:v>PITY</c:v>
                </c:pt>
                <c:pt idx="139">
                  <c:v>FASCINATED</c:v>
                </c:pt>
                <c:pt idx="140">
                  <c:v>FURIOUS</c:v>
                </c:pt>
                <c:pt idx="141">
                  <c:v>MELANCHOLY</c:v>
                </c:pt>
                <c:pt idx="142">
                  <c:v>LETHARGIC</c:v>
                </c:pt>
                <c:pt idx="143">
                  <c:v>PEACEFUL</c:v>
                </c:pt>
                <c:pt idx="144">
                  <c:v>SHALLOW</c:v>
                </c:pt>
                <c:pt idx="145">
                  <c:v>FAITHFUL</c:v>
                </c:pt>
                <c:pt idx="146">
                  <c:v>COMBATIVE</c:v>
                </c:pt>
                <c:pt idx="147">
                  <c:v>COMPETITIVE</c:v>
                </c:pt>
                <c:pt idx="148">
                  <c:v>FLATTERED</c:v>
                </c:pt>
                <c:pt idx="149">
                  <c:v>TICKLED</c:v>
                </c:pt>
                <c:pt idx="150">
                  <c:v>REVENGE</c:v>
                </c:pt>
                <c:pt idx="151">
                  <c:v>WIRED</c:v>
                </c:pt>
                <c:pt idx="152">
                  <c:v>UN-AMUSED</c:v>
                </c:pt>
                <c:pt idx="153">
                  <c:v>ENTHUSIASTIC</c:v>
                </c:pt>
                <c:pt idx="154">
                  <c:v>DISCONTENT</c:v>
                </c:pt>
                <c:pt idx="155">
                  <c:v>KIND</c:v>
                </c:pt>
                <c:pt idx="156">
                  <c:v>ENRICHED</c:v>
                </c:pt>
                <c:pt idx="157">
                  <c:v>PARSIMONIOUS</c:v>
                </c:pt>
                <c:pt idx="158">
                  <c:v>PUMPED</c:v>
                </c:pt>
                <c:pt idx="159">
                  <c:v>ENJOYABLE</c:v>
                </c:pt>
                <c:pt idx="160">
                  <c:v>GLEEFUL</c:v>
                </c:pt>
                <c:pt idx="161">
                  <c:v>NOURISHED</c:v>
                </c:pt>
                <c:pt idx="162">
                  <c:v>SPENT</c:v>
                </c:pt>
                <c:pt idx="163">
                  <c:v>SPITEFUL</c:v>
                </c:pt>
                <c:pt idx="164">
                  <c:v>ANGUISH</c:v>
                </c:pt>
                <c:pt idx="165">
                  <c:v>LUSTFUL</c:v>
                </c:pt>
                <c:pt idx="166">
                  <c:v>VENGEFUL</c:v>
                </c:pt>
                <c:pt idx="167">
                  <c:v>GIDDY</c:v>
                </c:pt>
                <c:pt idx="168">
                  <c:v>GROOVY</c:v>
                </c:pt>
                <c:pt idx="169">
                  <c:v>FLIRTATIOUS</c:v>
                </c:pt>
                <c:pt idx="170">
                  <c:v>AGITATED</c:v>
                </c:pt>
                <c:pt idx="171">
                  <c:v>ALIVE</c:v>
                </c:pt>
                <c:pt idx="172">
                  <c:v>DECISIVE</c:v>
                </c:pt>
                <c:pt idx="173">
                  <c:v>UNDECISIVE</c:v>
                </c:pt>
                <c:pt idx="174">
                  <c:v>IN LOVE</c:v>
                </c:pt>
                <c:pt idx="175">
                  <c:v>THIRSTY</c:v>
                </c:pt>
                <c:pt idx="176">
                  <c:v>DISCOURAGED</c:v>
                </c:pt>
                <c:pt idx="177">
                  <c:v>UNDECIDED</c:v>
                </c:pt>
                <c:pt idx="178">
                  <c:v>BUMMED</c:v>
                </c:pt>
                <c:pt idx="179">
                  <c:v>CONCERNED</c:v>
                </c:pt>
                <c:pt idx="180">
                  <c:v>FLABERGASTED</c:v>
                </c:pt>
                <c:pt idx="181">
                  <c:v>GIGGLY</c:v>
                </c:pt>
                <c:pt idx="182">
                  <c:v>MELLOW</c:v>
                </c:pt>
                <c:pt idx="183">
                  <c:v>NEUROTIC</c:v>
                </c:pt>
                <c:pt idx="184">
                  <c:v>MIXED</c:v>
                </c:pt>
                <c:pt idx="185">
                  <c:v>DISTANT</c:v>
                </c:pt>
                <c:pt idx="186">
                  <c:v>GLOOMY</c:v>
                </c:pt>
                <c:pt idx="187">
                  <c:v>INDIGNANT</c:v>
                </c:pt>
                <c:pt idx="188">
                  <c:v>CHEERFUL</c:v>
                </c:pt>
                <c:pt idx="189">
                  <c:v>SELF-RIGHTEOUS</c:v>
                </c:pt>
                <c:pt idx="190">
                  <c:v>SHOCKED</c:v>
                </c:pt>
                <c:pt idx="191">
                  <c:v>MORDANT</c:v>
                </c:pt>
                <c:pt idx="192">
                  <c:v>RESERVED</c:v>
                </c:pt>
                <c:pt idx="193">
                  <c:v>ENTERTAINED</c:v>
                </c:pt>
                <c:pt idx="194">
                  <c:v>ABSORBPTION/FLOW</c:v>
                </c:pt>
                <c:pt idx="195">
                  <c:v>DESIRE</c:v>
                </c:pt>
                <c:pt idx="196">
                  <c:v>OPTIMISTIC</c:v>
                </c:pt>
                <c:pt idx="197">
                  <c:v>CONFRONTATIONAL</c:v>
                </c:pt>
                <c:pt idx="198">
                  <c:v>VIGILANCE/READINESS</c:v>
                </c:pt>
                <c:pt idx="199">
                  <c:v>SELF-PITY</c:v>
                </c:pt>
                <c:pt idx="200">
                  <c:v>ELEVATION</c:v>
                </c:pt>
                <c:pt idx="201">
                  <c:v>SOCIALLY COORDINATED</c:v>
                </c:pt>
                <c:pt idx="202">
                  <c:v>HOPE/OPTIMISM</c:v>
                </c:pt>
                <c:pt idx="203">
                  <c:v>WORRY</c:v>
                </c:pt>
                <c:pt idx="204">
                  <c:v>RUMINATION</c:v>
                </c:pt>
                <c:pt idx="205">
                  <c:v>SECURITY</c:v>
                </c:pt>
                <c:pt idx="206">
                  <c:v>INDEBTEDNESS</c:v>
                </c:pt>
                <c:pt idx="207">
                  <c:v>GENEROSITY</c:v>
                </c:pt>
                <c:pt idx="208">
                  <c:v>STINGINESS</c:v>
                </c:pt>
                <c:pt idx="209">
                  <c:v>DEJECTED</c:v>
                </c:pt>
                <c:pt idx="210">
                  <c:v>INTRIGUED</c:v>
                </c:pt>
                <c:pt idx="211">
                  <c:v>IRRITATED</c:v>
                </c:pt>
                <c:pt idx="212">
                  <c:v>OVERJOYED</c:v>
                </c:pt>
                <c:pt idx="213">
                  <c:v>JOYOUS</c:v>
                </c:pt>
                <c:pt idx="214">
                  <c:v>MANIA</c:v>
                </c:pt>
                <c:pt idx="215">
                  <c:v>NEEDY</c:v>
                </c:pt>
                <c:pt idx="216">
                  <c:v>DISDAIN</c:v>
                </c:pt>
                <c:pt idx="217">
                  <c:v>GRUMPY</c:v>
                </c:pt>
                <c:pt idx="218">
                  <c:v>AMBIVALENT</c:v>
                </c:pt>
                <c:pt idx="219">
                  <c:v>EXCITEMENT</c:v>
                </c:pt>
                <c:pt idx="220">
                  <c:v>ROMANCE</c:v>
                </c:pt>
                <c:pt idx="221">
                  <c:v>FURY</c:v>
                </c:pt>
                <c:pt idx="222">
                  <c:v>SATISFACTION</c:v>
                </c:pt>
                <c:pt idx="223">
                  <c:v>SERENITY</c:v>
                </c:pt>
                <c:pt idx="224">
                  <c:v>PAINED</c:v>
                </c:pt>
                <c:pt idx="225">
                  <c:v>APPEASED</c:v>
                </c:pt>
                <c:pt idx="226">
                  <c:v>PLEASURE</c:v>
                </c:pt>
                <c:pt idx="227">
                  <c:v>NOSTALGIA</c:v>
                </c:pt>
                <c:pt idx="228">
                  <c:v>HOT</c:v>
                </c:pt>
                <c:pt idx="229">
                  <c:v>HURT</c:v>
                </c:pt>
                <c:pt idx="230">
                  <c:v>SLEEPY</c:v>
                </c:pt>
                <c:pt idx="231">
                  <c:v>CAUTION</c:v>
                </c:pt>
                <c:pt idx="232">
                  <c:v>ANNOYANCE</c:v>
                </c:pt>
                <c:pt idx="233">
                  <c:v>LOVING</c:v>
                </c:pt>
                <c:pt idx="234">
                  <c:v>AMBITION</c:v>
                </c:pt>
                <c:pt idx="235">
                  <c:v>PEACE</c:v>
                </c:pt>
                <c:pt idx="236">
                  <c:v>INTIMIDATION</c:v>
                </c:pt>
                <c:pt idx="237">
                  <c:v>GLEE</c:v>
                </c:pt>
                <c:pt idx="238">
                  <c:v>ADORATION</c:v>
                </c:pt>
                <c:pt idx="239">
                  <c:v>INADEQUACY</c:v>
                </c:pt>
                <c:pt idx="240">
                  <c:v>HUMBLED</c:v>
                </c:pt>
                <c:pt idx="241">
                  <c:v>MISCHIEVIOUS</c:v>
                </c:pt>
                <c:pt idx="242">
                  <c:v>GREED</c:v>
                </c:pt>
                <c:pt idx="243">
                  <c:v>EUPHORIA</c:v>
                </c:pt>
                <c:pt idx="244">
                  <c:v>GROGGINESS</c:v>
                </c:pt>
                <c:pt idx="245">
                  <c:v>ENNUI</c:v>
                </c:pt>
                <c:pt idx="246">
                  <c:v>PEEVED</c:v>
                </c:pt>
                <c:pt idx="247">
                  <c:v>MISLED</c:v>
                </c:pt>
                <c:pt idx="248">
                  <c:v>HORRIFIED</c:v>
                </c:pt>
                <c:pt idx="249">
                  <c:v>LOUD MOOD</c:v>
                </c:pt>
                <c:pt idx="250">
                  <c:v>QUIET MOOD</c:v>
                </c:pt>
                <c:pt idx="251">
                  <c:v>MANIC</c:v>
                </c:pt>
                <c:pt idx="252">
                  <c:v>OBSESSIVE</c:v>
                </c:pt>
                <c:pt idx="253">
                  <c:v>COMPULSIVE</c:v>
                </c:pt>
                <c:pt idx="254">
                  <c:v>HOSTILITY</c:v>
                </c:pt>
                <c:pt idx="255">
                  <c:v>TREPIDATION</c:v>
                </c:pt>
                <c:pt idx="256">
                  <c:v>AGITATION</c:v>
                </c:pt>
                <c:pt idx="257">
                  <c:v>AWE</c:v>
                </c:pt>
                <c:pt idx="258">
                  <c:v>BOREDOM</c:v>
                </c:pt>
                <c:pt idx="259">
                  <c:v>ENLIGHTMENT</c:v>
                </c:pt>
                <c:pt idx="260">
                  <c:v>TRUST</c:v>
                </c:pt>
                <c:pt idx="261">
                  <c:v>DISTRUST</c:v>
                </c:pt>
                <c:pt idx="262">
                  <c:v>GLADNESS</c:v>
                </c:pt>
                <c:pt idx="263">
                  <c:v>HYSTERIA</c:v>
                </c:pt>
                <c:pt idx="264">
                  <c:v>YEARNING</c:v>
                </c:pt>
                <c:pt idx="265">
                  <c:v>TOLERANCE</c:v>
                </c:pt>
                <c:pt idx="266">
                  <c:v>ALTRUISM</c:v>
                </c:pt>
                <c:pt idx="267">
                  <c:v>INFATUATION</c:v>
                </c:pt>
              </c:strCache>
            </c:strRef>
          </c:xVal>
          <c:yVal>
            <c:numRef>
              <c:f>OUTPUT!$C$2:$C$269</c:f>
              <c:numCache>
                <c:formatCode>General</c:formatCode>
                <c:ptCount val="268"/>
                <c:pt idx="0">
                  <c:v>21.0</c:v>
                </c:pt>
                <c:pt idx="1">
                  <c:v>16.0</c:v>
                </c:pt>
                <c:pt idx="2">
                  <c:v>16.0</c:v>
                </c:pt>
                <c:pt idx="3">
                  <c:v>15.0</c:v>
                </c:pt>
                <c:pt idx="4">
                  <c:v>13.0</c:v>
                </c:pt>
                <c:pt idx="5">
                  <c:v>10.0</c:v>
                </c:pt>
                <c:pt idx="6">
                  <c:v>10.0</c:v>
                </c:pt>
                <c:pt idx="7">
                  <c:v>9.0</c:v>
                </c:pt>
                <c:pt idx="8">
                  <c:v>9.0</c:v>
                </c:pt>
                <c:pt idx="9">
                  <c:v>8.0</c:v>
                </c:pt>
                <c:pt idx="10">
                  <c:v>8.0</c:v>
                </c:pt>
                <c:pt idx="11">
                  <c:v>8.0</c:v>
                </c:pt>
                <c:pt idx="12">
                  <c:v>7.0</c:v>
                </c:pt>
                <c:pt idx="13">
                  <c:v>7.0</c:v>
                </c:pt>
                <c:pt idx="14">
                  <c:v>6.0</c:v>
                </c:pt>
                <c:pt idx="15">
                  <c:v>6.0</c:v>
                </c:pt>
                <c:pt idx="16">
                  <c:v>6.0</c:v>
                </c:pt>
                <c:pt idx="17">
                  <c:v>6.0</c:v>
                </c:pt>
                <c:pt idx="18">
                  <c:v>6.0</c:v>
                </c:pt>
                <c:pt idx="19">
                  <c:v>6.0</c:v>
                </c:pt>
                <c:pt idx="20">
                  <c:v>6.0</c:v>
                </c:pt>
                <c:pt idx="21">
                  <c:v>5.0</c:v>
                </c:pt>
                <c:pt idx="22">
                  <c:v>5.0</c:v>
                </c:pt>
                <c:pt idx="23">
                  <c:v>5.0</c:v>
                </c:pt>
                <c:pt idx="24">
                  <c:v>5.0</c:v>
                </c:pt>
                <c:pt idx="25">
                  <c:v>5.0</c:v>
                </c:pt>
                <c:pt idx="26">
                  <c:v>5.0</c:v>
                </c:pt>
                <c:pt idx="27">
                  <c:v>5.0</c:v>
                </c:pt>
                <c:pt idx="28">
                  <c:v>4.0</c:v>
                </c:pt>
                <c:pt idx="29">
                  <c:v>4.0</c:v>
                </c:pt>
                <c:pt idx="30">
                  <c:v>4.0</c:v>
                </c:pt>
                <c:pt idx="31">
                  <c:v>4.0</c:v>
                </c:pt>
                <c:pt idx="32">
                  <c:v>4.0</c:v>
                </c:pt>
                <c:pt idx="33">
                  <c:v>4.0</c:v>
                </c:pt>
                <c:pt idx="34">
                  <c:v>4.0</c:v>
                </c:pt>
                <c:pt idx="35">
                  <c:v>4.0</c:v>
                </c:pt>
                <c:pt idx="36">
                  <c:v>3.0</c:v>
                </c:pt>
                <c:pt idx="37">
                  <c:v>3.0</c:v>
                </c:pt>
                <c:pt idx="38">
                  <c:v>3.0</c:v>
                </c:pt>
                <c:pt idx="39">
                  <c:v>3.0</c:v>
                </c:pt>
                <c:pt idx="40">
                  <c:v>3.0</c:v>
                </c:pt>
                <c:pt idx="41">
                  <c:v>3.0</c:v>
                </c:pt>
                <c:pt idx="42">
                  <c:v>3.0</c:v>
                </c:pt>
                <c:pt idx="43">
                  <c:v>3.0</c:v>
                </c:pt>
                <c:pt idx="44">
                  <c:v>3.0</c:v>
                </c:pt>
                <c:pt idx="45">
                  <c:v>3.0</c:v>
                </c:pt>
                <c:pt idx="46">
                  <c:v>3.0</c:v>
                </c:pt>
                <c:pt idx="47">
                  <c:v>3.0</c:v>
                </c:pt>
                <c:pt idx="48">
                  <c:v>3.0</c:v>
                </c:pt>
                <c:pt idx="49">
                  <c:v>3.0</c:v>
                </c:pt>
                <c:pt idx="50">
                  <c:v>3.0</c:v>
                </c:pt>
                <c:pt idx="51">
                  <c:v>3.0</c:v>
                </c:pt>
                <c:pt idx="52">
                  <c:v>3.0</c:v>
                </c:pt>
                <c:pt idx="53">
                  <c:v>3.0</c:v>
                </c:pt>
                <c:pt idx="54">
                  <c:v>3.0</c:v>
                </c:pt>
                <c:pt idx="55">
                  <c:v>2.0</c:v>
                </c:pt>
                <c:pt idx="56">
                  <c:v>2.0</c:v>
                </c:pt>
                <c:pt idx="57">
                  <c:v>2.0</c:v>
                </c:pt>
                <c:pt idx="58">
                  <c:v>2.0</c:v>
                </c:pt>
                <c:pt idx="59">
                  <c:v>2.0</c:v>
                </c:pt>
                <c:pt idx="60">
                  <c:v>2.0</c:v>
                </c:pt>
                <c:pt idx="61">
                  <c:v>2.0</c:v>
                </c:pt>
                <c:pt idx="62">
                  <c:v>2.0</c:v>
                </c:pt>
                <c:pt idx="63">
                  <c:v>2.0</c:v>
                </c:pt>
                <c:pt idx="64">
                  <c:v>2.0</c:v>
                </c:pt>
                <c:pt idx="65">
                  <c:v>2.0</c:v>
                </c:pt>
                <c:pt idx="66">
                  <c:v>2.0</c:v>
                </c:pt>
                <c:pt idx="67">
                  <c:v>2.0</c:v>
                </c:pt>
                <c:pt idx="68">
                  <c:v>2.0</c:v>
                </c:pt>
                <c:pt idx="69">
                  <c:v>2.0</c:v>
                </c:pt>
                <c:pt idx="70">
                  <c:v>2.0</c:v>
                </c:pt>
                <c:pt idx="71">
                  <c:v>2.0</c:v>
                </c:pt>
                <c:pt idx="72">
                  <c:v>2.0</c:v>
                </c:pt>
                <c:pt idx="73">
                  <c:v>2.0</c:v>
                </c:pt>
                <c:pt idx="74">
                  <c:v>2.0</c:v>
                </c:pt>
                <c:pt idx="75">
                  <c:v>2.0</c:v>
                </c:pt>
                <c:pt idx="76">
                  <c:v>2.0</c:v>
                </c:pt>
                <c:pt idx="77">
                  <c:v>2.0</c:v>
                </c:pt>
                <c:pt idx="78">
                  <c:v>2.0</c:v>
                </c:pt>
                <c:pt idx="79">
                  <c:v>2.0</c:v>
                </c:pt>
                <c:pt idx="80">
                  <c:v>2.0</c:v>
                </c:pt>
                <c:pt idx="81">
                  <c:v>2.0</c:v>
                </c:pt>
                <c:pt idx="82">
                  <c:v>2.0</c:v>
                </c:pt>
                <c:pt idx="83">
                  <c:v>2.0</c:v>
                </c:pt>
                <c:pt idx="84">
                  <c:v>2.0</c:v>
                </c:pt>
                <c:pt idx="85">
                  <c:v>2.0</c:v>
                </c:pt>
                <c:pt idx="86">
                  <c:v>2.0</c:v>
                </c:pt>
                <c:pt idx="87">
                  <c:v>2.0</c:v>
                </c:pt>
                <c:pt idx="88">
                  <c:v>2.0</c:v>
                </c:pt>
                <c:pt idx="89">
                  <c:v>2.0</c:v>
                </c:pt>
                <c:pt idx="90">
                  <c:v>2.0</c:v>
                </c:pt>
                <c:pt idx="91">
                  <c:v>2.0</c:v>
                </c:pt>
                <c:pt idx="92">
                  <c:v>2.0</c:v>
                </c:pt>
                <c:pt idx="93">
                  <c:v>2.0</c:v>
                </c:pt>
                <c:pt idx="94">
                  <c:v>2.0</c:v>
                </c:pt>
                <c:pt idx="95">
                  <c:v>2.0</c:v>
                </c:pt>
                <c:pt idx="96">
                  <c:v>2.0</c:v>
                </c:pt>
                <c:pt idx="97">
                  <c:v>2.0</c:v>
                </c:pt>
                <c:pt idx="98">
                  <c:v>2.0</c:v>
                </c:pt>
                <c:pt idx="99">
                  <c:v>2.0</c:v>
                </c:pt>
                <c:pt idx="100">
                  <c:v>1.0</c:v>
                </c:pt>
                <c:pt idx="101">
                  <c:v>1.0</c:v>
                </c:pt>
                <c:pt idx="102">
                  <c:v>1.0</c:v>
                </c:pt>
                <c:pt idx="103">
                  <c:v>1.0</c:v>
                </c:pt>
                <c:pt idx="104">
                  <c:v>1.0</c:v>
                </c:pt>
                <c:pt idx="105">
                  <c:v>1.0</c:v>
                </c:pt>
                <c:pt idx="106">
                  <c:v>1.0</c:v>
                </c:pt>
                <c:pt idx="107">
                  <c:v>1.0</c:v>
                </c:pt>
                <c:pt idx="108">
                  <c:v>1.0</c:v>
                </c:pt>
                <c:pt idx="109">
                  <c:v>1.0</c:v>
                </c:pt>
                <c:pt idx="110">
                  <c:v>1.0</c:v>
                </c:pt>
                <c:pt idx="111">
                  <c:v>1.0</c:v>
                </c:pt>
                <c:pt idx="112">
                  <c:v>1.0</c:v>
                </c:pt>
                <c:pt idx="113">
                  <c:v>1.0</c:v>
                </c:pt>
                <c:pt idx="114">
                  <c:v>1.0</c:v>
                </c:pt>
                <c:pt idx="115">
                  <c:v>1.0</c:v>
                </c:pt>
                <c:pt idx="116">
                  <c:v>1.0</c:v>
                </c:pt>
                <c:pt idx="117">
                  <c:v>1.0</c:v>
                </c:pt>
                <c:pt idx="118">
                  <c:v>1.0</c:v>
                </c:pt>
                <c:pt idx="119">
                  <c:v>1.0</c:v>
                </c:pt>
                <c:pt idx="120">
                  <c:v>1.0</c:v>
                </c:pt>
                <c:pt idx="121">
                  <c:v>1.0</c:v>
                </c:pt>
                <c:pt idx="122">
                  <c:v>1.0</c:v>
                </c:pt>
                <c:pt idx="123">
                  <c:v>1.0</c:v>
                </c:pt>
                <c:pt idx="124">
                  <c:v>1.0</c:v>
                </c:pt>
                <c:pt idx="125">
                  <c:v>1.0</c:v>
                </c:pt>
                <c:pt idx="126">
                  <c:v>1.0</c:v>
                </c:pt>
                <c:pt idx="127">
                  <c:v>1.0</c:v>
                </c:pt>
                <c:pt idx="128">
                  <c:v>1.0</c:v>
                </c:pt>
                <c:pt idx="129">
                  <c:v>1.0</c:v>
                </c:pt>
                <c:pt idx="130">
                  <c:v>1.0</c:v>
                </c:pt>
                <c:pt idx="131">
                  <c:v>1.0</c:v>
                </c:pt>
                <c:pt idx="132">
                  <c:v>1.0</c:v>
                </c:pt>
                <c:pt idx="133">
                  <c:v>1.0</c:v>
                </c:pt>
                <c:pt idx="134">
                  <c:v>1.0</c:v>
                </c:pt>
                <c:pt idx="135">
                  <c:v>1.0</c:v>
                </c:pt>
                <c:pt idx="136">
                  <c:v>1.0</c:v>
                </c:pt>
                <c:pt idx="137">
                  <c:v>1.0</c:v>
                </c:pt>
                <c:pt idx="138">
                  <c:v>1.0</c:v>
                </c:pt>
                <c:pt idx="139">
                  <c:v>1.0</c:v>
                </c:pt>
                <c:pt idx="140">
                  <c:v>1.0</c:v>
                </c:pt>
                <c:pt idx="141">
                  <c:v>1.0</c:v>
                </c:pt>
                <c:pt idx="142">
                  <c:v>1.0</c:v>
                </c:pt>
                <c:pt idx="143">
                  <c:v>1.0</c:v>
                </c:pt>
                <c:pt idx="144">
                  <c:v>1.0</c:v>
                </c:pt>
                <c:pt idx="145">
                  <c:v>1.0</c:v>
                </c:pt>
                <c:pt idx="146">
                  <c:v>1.0</c:v>
                </c:pt>
                <c:pt idx="147">
                  <c:v>1.0</c:v>
                </c:pt>
                <c:pt idx="148">
                  <c:v>1.0</c:v>
                </c:pt>
                <c:pt idx="149">
                  <c:v>1.0</c:v>
                </c:pt>
                <c:pt idx="150">
                  <c:v>1.0</c:v>
                </c:pt>
                <c:pt idx="151">
                  <c:v>1.0</c:v>
                </c:pt>
                <c:pt idx="152">
                  <c:v>1.0</c:v>
                </c:pt>
                <c:pt idx="153">
                  <c:v>1.0</c:v>
                </c:pt>
                <c:pt idx="154">
                  <c:v>1.0</c:v>
                </c:pt>
                <c:pt idx="155">
                  <c:v>1.0</c:v>
                </c:pt>
                <c:pt idx="156">
                  <c:v>1.0</c:v>
                </c:pt>
                <c:pt idx="157">
                  <c:v>1.0</c:v>
                </c:pt>
                <c:pt idx="158">
                  <c:v>1.0</c:v>
                </c:pt>
                <c:pt idx="159">
                  <c:v>1.0</c:v>
                </c:pt>
                <c:pt idx="160">
                  <c:v>1.0</c:v>
                </c:pt>
                <c:pt idx="161">
                  <c:v>1.0</c:v>
                </c:pt>
                <c:pt idx="162">
                  <c:v>1.0</c:v>
                </c:pt>
                <c:pt idx="163">
                  <c:v>1.0</c:v>
                </c:pt>
                <c:pt idx="164">
                  <c:v>1.0</c:v>
                </c:pt>
                <c:pt idx="165">
                  <c:v>1.0</c:v>
                </c:pt>
                <c:pt idx="166">
                  <c:v>1.0</c:v>
                </c:pt>
                <c:pt idx="167">
                  <c:v>1.0</c:v>
                </c:pt>
                <c:pt idx="168">
                  <c:v>1.0</c:v>
                </c:pt>
                <c:pt idx="169">
                  <c:v>1.0</c:v>
                </c:pt>
                <c:pt idx="170">
                  <c:v>1.0</c:v>
                </c:pt>
                <c:pt idx="171">
                  <c:v>1.0</c:v>
                </c:pt>
                <c:pt idx="172">
                  <c:v>1.0</c:v>
                </c:pt>
                <c:pt idx="173">
                  <c:v>1.0</c:v>
                </c:pt>
                <c:pt idx="174">
                  <c:v>1.0</c:v>
                </c:pt>
                <c:pt idx="175">
                  <c:v>1.0</c:v>
                </c:pt>
                <c:pt idx="176">
                  <c:v>1.0</c:v>
                </c:pt>
                <c:pt idx="177">
                  <c:v>1.0</c:v>
                </c:pt>
                <c:pt idx="178">
                  <c:v>1.0</c:v>
                </c:pt>
                <c:pt idx="179">
                  <c:v>1.0</c:v>
                </c:pt>
                <c:pt idx="180">
                  <c:v>1.0</c:v>
                </c:pt>
                <c:pt idx="181">
                  <c:v>1.0</c:v>
                </c:pt>
                <c:pt idx="182">
                  <c:v>1.0</c:v>
                </c:pt>
                <c:pt idx="183">
                  <c:v>1.0</c:v>
                </c:pt>
                <c:pt idx="184">
                  <c:v>1.0</c:v>
                </c:pt>
                <c:pt idx="185">
                  <c:v>1.0</c:v>
                </c:pt>
                <c:pt idx="186">
                  <c:v>1.0</c:v>
                </c:pt>
                <c:pt idx="187">
                  <c:v>1.0</c:v>
                </c:pt>
                <c:pt idx="188">
                  <c:v>1.0</c:v>
                </c:pt>
                <c:pt idx="189">
                  <c:v>1.0</c:v>
                </c:pt>
                <c:pt idx="190">
                  <c:v>1.0</c:v>
                </c:pt>
                <c:pt idx="191">
                  <c:v>1.0</c:v>
                </c:pt>
                <c:pt idx="192">
                  <c:v>1.0</c:v>
                </c:pt>
                <c:pt idx="193">
                  <c:v>1.0</c:v>
                </c:pt>
                <c:pt idx="194">
                  <c:v>1.0</c:v>
                </c:pt>
                <c:pt idx="195">
                  <c:v>1.0</c:v>
                </c:pt>
                <c:pt idx="196">
                  <c:v>1.0</c:v>
                </c:pt>
                <c:pt idx="197">
                  <c:v>1.0</c:v>
                </c:pt>
                <c:pt idx="198">
                  <c:v>1.0</c:v>
                </c:pt>
                <c:pt idx="199">
                  <c:v>1.0</c:v>
                </c:pt>
                <c:pt idx="200">
                  <c:v>1.0</c:v>
                </c:pt>
                <c:pt idx="201">
                  <c:v>1.0</c:v>
                </c:pt>
                <c:pt idx="202">
                  <c:v>1.0</c:v>
                </c:pt>
                <c:pt idx="203">
                  <c:v>1.0</c:v>
                </c:pt>
                <c:pt idx="204">
                  <c:v>1.0</c:v>
                </c:pt>
                <c:pt idx="205">
                  <c:v>1.0</c:v>
                </c:pt>
                <c:pt idx="206">
                  <c:v>1.0</c:v>
                </c:pt>
                <c:pt idx="207">
                  <c:v>1.0</c:v>
                </c:pt>
                <c:pt idx="208">
                  <c:v>1.0</c:v>
                </c:pt>
                <c:pt idx="209">
                  <c:v>1.0</c:v>
                </c:pt>
                <c:pt idx="210">
                  <c:v>1.0</c:v>
                </c:pt>
                <c:pt idx="211">
                  <c:v>1.0</c:v>
                </c:pt>
                <c:pt idx="212">
                  <c:v>1.0</c:v>
                </c:pt>
                <c:pt idx="213">
                  <c:v>1.0</c:v>
                </c:pt>
                <c:pt idx="214">
                  <c:v>1.0</c:v>
                </c:pt>
                <c:pt idx="215">
                  <c:v>1.0</c:v>
                </c:pt>
                <c:pt idx="216">
                  <c:v>1.0</c:v>
                </c:pt>
                <c:pt idx="217">
                  <c:v>1.0</c:v>
                </c:pt>
                <c:pt idx="218">
                  <c:v>1.0</c:v>
                </c:pt>
                <c:pt idx="219">
                  <c:v>1.0</c:v>
                </c:pt>
                <c:pt idx="220">
                  <c:v>1.0</c:v>
                </c:pt>
                <c:pt idx="221">
                  <c:v>1.0</c:v>
                </c:pt>
                <c:pt idx="222">
                  <c:v>1.0</c:v>
                </c:pt>
                <c:pt idx="223">
                  <c:v>1.0</c:v>
                </c:pt>
                <c:pt idx="224">
                  <c:v>1.0</c:v>
                </c:pt>
                <c:pt idx="225">
                  <c:v>1.0</c:v>
                </c:pt>
                <c:pt idx="226">
                  <c:v>1.0</c:v>
                </c:pt>
                <c:pt idx="227">
                  <c:v>1.0</c:v>
                </c:pt>
                <c:pt idx="228">
                  <c:v>1.0</c:v>
                </c:pt>
                <c:pt idx="229">
                  <c:v>1.0</c:v>
                </c:pt>
                <c:pt idx="230">
                  <c:v>1.0</c:v>
                </c:pt>
                <c:pt idx="231">
                  <c:v>1.0</c:v>
                </c:pt>
                <c:pt idx="232">
                  <c:v>1.0</c:v>
                </c:pt>
                <c:pt idx="233">
                  <c:v>1.0</c:v>
                </c:pt>
                <c:pt idx="234">
                  <c:v>1.0</c:v>
                </c:pt>
                <c:pt idx="235">
                  <c:v>1.0</c:v>
                </c:pt>
                <c:pt idx="236">
                  <c:v>1.0</c:v>
                </c:pt>
                <c:pt idx="237">
                  <c:v>1.0</c:v>
                </c:pt>
                <c:pt idx="238">
                  <c:v>1.0</c:v>
                </c:pt>
                <c:pt idx="239">
                  <c:v>1.0</c:v>
                </c:pt>
                <c:pt idx="240">
                  <c:v>1.0</c:v>
                </c:pt>
                <c:pt idx="241">
                  <c:v>1.0</c:v>
                </c:pt>
                <c:pt idx="242">
                  <c:v>1.0</c:v>
                </c:pt>
                <c:pt idx="243">
                  <c:v>1.0</c:v>
                </c:pt>
                <c:pt idx="244">
                  <c:v>1.0</c:v>
                </c:pt>
                <c:pt idx="245">
                  <c:v>1.0</c:v>
                </c:pt>
                <c:pt idx="246">
                  <c:v>1.0</c:v>
                </c:pt>
                <c:pt idx="247">
                  <c:v>1.0</c:v>
                </c:pt>
                <c:pt idx="248">
                  <c:v>1.0</c:v>
                </c:pt>
                <c:pt idx="249">
                  <c:v>1.0</c:v>
                </c:pt>
                <c:pt idx="250">
                  <c:v>1.0</c:v>
                </c:pt>
                <c:pt idx="251">
                  <c:v>1.0</c:v>
                </c:pt>
                <c:pt idx="252">
                  <c:v>1.0</c:v>
                </c:pt>
                <c:pt idx="253">
                  <c:v>1.0</c:v>
                </c:pt>
                <c:pt idx="254">
                  <c:v>1.0</c:v>
                </c:pt>
                <c:pt idx="255">
                  <c:v>1.0</c:v>
                </c:pt>
                <c:pt idx="256">
                  <c:v>1.0</c:v>
                </c:pt>
                <c:pt idx="257">
                  <c:v>1.0</c:v>
                </c:pt>
                <c:pt idx="258">
                  <c:v>1.0</c:v>
                </c:pt>
                <c:pt idx="259">
                  <c:v>1.0</c:v>
                </c:pt>
                <c:pt idx="260">
                  <c:v>1.0</c:v>
                </c:pt>
                <c:pt idx="261">
                  <c:v>1.0</c:v>
                </c:pt>
                <c:pt idx="262">
                  <c:v>1.0</c:v>
                </c:pt>
                <c:pt idx="263">
                  <c:v>1.0</c:v>
                </c:pt>
                <c:pt idx="264">
                  <c:v>1.0</c:v>
                </c:pt>
                <c:pt idx="265">
                  <c:v>1.0</c:v>
                </c:pt>
                <c:pt idx="266">
                  <c:v>1.0</c:v>
                </c:pt>
                <c:pt idx="267">
                  <c:v>1.0</c:v>
                </c:pt>
              </c:numCache>
            </c:numRef>
          </c:yVal>
          <c:smooth val="0"/>
        </c:ser>
        <c:dLbls>
          <c:showLegendKey val="0"/>
          <c:showVal val="0"/>
          <c:showCatName val="0"/>
          <c:showSerName val="0"/>
          <c:showPercent val="0"/>
          <c:showBubbleSize val="0"/>
        </c:dLbls>
        <c:axId val="-2115288824"/>
        <c:axId val="-2115285656"/>
      </c:scatterChart>
      <c:valAx>
        <c:axId val="-2115288824"/>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115285656"/>
        <c:crosses val="autoZero"/>
        <c:crossBetween val="midCat"/>
      </c:valAx>
      <c:valAx>
        <c:axId val="-2115285656"/>
        <c:scaling>
          <c:orientation val="minMax"/>
        </c:scaling>
        <c:delete val="0"/>
        <c:axPos val="l"/>
        <c:majorGridlines/>
        <c:numFmt formatCode="General" sourceLinked="1"/>
        <c:majorTickMark val="out"/>
        <c:minorTickMark val="none"/>
        <c:tickLblPos val="nextTo"/>
        <c:crossAx val="-2115288824"/>
        <c:crosses val="autoZero"/>
        <c:crossBetween val="midCat"/>
      </c:valAx>
    </c:plotArea>
    <c:legend>
      <c:legendPos val="r"/>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4BBB0-E12A-4770-83C8-DE814996E915}" type="datetimeFigureOut">
              <a:rPr lang="en-US" smtClean="0"/>
              <a:t>6/11/15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B7444D-C9D5-4D88-9C2B-8F118556D1B9}" type="slidenum">
              <a:rPr lang="en-US" smtClean="0"/>
              <a:t>‹#›</a:t>
            </a:fld>
            <a:endParaRPr lang="en-US"/>
          </a:p>
        </p:txBody>
      </p:sp>
    </p:spTree>
    <p:extLst>
      <p:ext uri="{BB962C8B-B14F-4D97-AF65-F5344CB8AC3E}">
        <p14:creationId xmlns:p14="http://schemas.microsoft.com/office/powerpoint/2010/main" val="1959988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It is also “highly correlated with simple frequency” (Borgatti 1999:149) and so, for most analyses, simple frequency counts of free list data are all that are needed. </a:t>
            </a:r>
            <a:endParaRPr lang="en-US" sz="1200" dirty="0"/>
          </a:p>
        </p:txBody>
      </p:sp>
      <p:sp>
        <p:nvSpPr>
          <p:cNvPr id="4" name="Slide Number Placeholder 3"/>
          <p:cNvSpPr>
            <a:spLocks noGrp="1"/>
          </p:cNvSpPr>
          <p:nvPr>
            <p:ph type="sldNum" sz="quarter" idx="10"/>
          </p:nvPr>
        </p:nvSpPr>
        <p:spPr/>
        <p:txBody>
          <a:bodyPr/>
          <a:lstStyle/>
          <a:p>
            <a:fld id="{70B7444D-C9D5-4D88-9C2B-8F118556D1B9}" type="slidenum">
              <a:rPr lang="en-US" smtClean="0"/>
              <a:t>45</a:t>
            </a:fld>
            <a:endParaRPr lang="en-US"/>
          </a:p>
        </p:txBody>
      </p:sp>
    </p:spTree>
    <p:extLst>
      <p:ext uri="{BB962C8B-B14F-4D97-AF65-F5344CB8AC3E}">
        <p14:creationId xmlns:p14="http://schemas.microsoft.com/office/powerpoint/2010/main" val="171922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D3A9C1-649B-40A2-9058-73D63C076243}" type="slidenum">
              <a:rPr lang="en-US" altLang="en-US"/>
              <a:pPr/>
              <a:t>48</a:t>
            </a:fld>
            <a:endParaRPr lang="en-US" altLang="en-US"/>
          </a:p>
        </p:txBody>
      </p:sp>
      <p:sp>
        <p:nvSpPr>
          <p:cNvPr id="10242" name="Rectangle 2"/>
          <p:cNvSpPr>
            <a:spLocks noGrp="1" noRot="1" noChangeAspect="1" noChangeArrowheads="1"/>
          </p:cNvSpPr>
          <p:nvPr>
            <p:ph type="sldImg"/>
          </p:nvPr>
        </p:nvSpPr>
        <p:spPr bwMode="auto">
          <a:xfrm>
            <a:off x="1208088" y="698500"/>
            <a:ext cx="4527550" cy="3395663"/>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3" name="Rectangle 3"/>
          <p:cNvSpPr>
            <a:spLocks noGrp="1" noChangeArrowheads="1"/>
          </p:cNvSpPr>
          <p:nvPr>
            <p:ph type="body" idx="1"/>
          </p:nvPr>
        </p:nvSpPr>
        <p:spPr bwMode="auto">
          <a:xfrm>
            <a:off x="882551" y="4349751"/>
            <a:ext cx="5070574" cy="40957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263" tIns="44869" rIns="91263" bIns="44869"/>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 three-quarters of the informants (76.2%) mentioned sexually transmitted diseases (STDs), and over a third of them (35.7%) specifically mentioned HIV/AIDS. This is what we expect from adolescents but, surprisingly, nearly half (45.2%) of our informants (all under age 20) were worried about cancer-a worry once associated with older Americans. When we explored this, we found that just six of the 20 boys in our sample (30%) had mentioned cancer, compared to 13 of the 22 girls (59%). Moreover, when the boys mentioned cancer at all, they ranked it fifth, on average, of the illnesses they were worried about, compared to second for the girls. The girls, it turned out, were very worried about breast cancer, but when the data from both genders were combined, this wasn't noticeable.</a:t>
            </a:r>
            <a:endParaRPr lang="en-US" dirty="0"/>
          </a:p>
        </p:txBody>
      </p:sp>
      <p:sp>
        <p:nvSpPr>
          <p:cNvPr id="4" name="Slide Number Placeholder 3"/>
          <p:cNvSpPr>
            <a:spLocks noGrp="1"/>
          </p:cNvSpPr>
          <p:nvPr>
            <p:ph type="sldNum" sz="quarter" idx="10"/>
          </p:nvPr>
        </p:nvSpPr>
        <p:spPr/>
        <p:txBody>
          <a:bodyPr/>
          <a:lstStyle/>
          <a:p>
            <a:fld id="{70B7444D-C9D5-4D88-9C2B-8F118556D1B9}" type="slidenum">
              <a:rPr lang="en-US" smtClean="0"/>
              <a:t>49</a:t>
            </a:fld>
            <a:endParaRPr lang="en-US"/>
          </a:p>
        </p:txBody>
      </p:sp>
    </p:spTree>
    <p:extLst>
      <p:ext uri="{BB962C8B-B14F-4D97-AF65-F5344CB8AC3E}">
        <p14:creationId xmlns:p14="http://schemas.microsoft.com/office/powerpoint/2010/main" val="1180287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B7444D-C9D5-4D88-9C2B-8F118556D1B9}" type="slidenum">
              <a:rPr lang="en-US" smtClean="0"/>
              <a:t>50</a:t>
            </a:fld>
            <a:endParaRPr lang="en-US"/>
          </a:p>
        </p:txBody>
      </p:sp>
    </p:spTree>
    <p:extLst>
      <p:ext uri="{BB962C8B-B14F-4D97-AF65-F5344CB8AC3E}">
        <p14:creationId xmlns:p14="http://schemas.microsoft.com/office/powerpoint/2010/main" val="3145081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t>
            </a:r>
            <a:r>
              <a:rPr lang="en-US" baseline="0" dirty="0" smtClean="0"/>
              <a:t> the FL data. Dichotomize the FLMAT file. Run UNISTATS on FLMAT. SORT FLMAT by UNISTATS row 4 (sum). Make a scree plot from the FL output data. Look at the scree plot and run UNISTATS (on the SORTED file) to find the cutoff number. EXTRACT the file from SORTED, using the cutoff number. Create a similarity matrix using the columns of the sorted file (use positive matches or </a:t>
            </a:r>
            <a:r>
              <a:rPr lang="en-US" baseline="0" dirty="0" err="1" smtClean="0"/>
              <a:t>Jaccard’s</a:t>
            </a:r>
            <a:r>
              <a:rPr lang="en-US" baseline="0" dirty="0" smtClean="0"/>
              <a:t> coefficient). Run MDS on the similarity matrix.  </a:t>
            </a:r>
            <a:endParaRPr lang="en-US" dirty="0"/>
          </a:p>
        </p:txBody>
      </p:sp>
      <p:sp>
        <p:nvSpPr>
          <p:cNvPr id="4" name="Slide Number Placeholder 3"/>
          <p:cNvSpPr>
            <a:spLocks noGrp="1"/>
          </p:cNvSpPr>
          <p:nvPr>
            <p:ph type="sldNum" sz="quarter" idx="10"/>
          </p:nvPr>
        </p:nvSpPr>
        <p:spPr/>
        <p:txBody>
          <a:bodyPr/>
          <a:lstStyle/>
          <a:p>
            <a:fld id="{70B7444D-C9D5-4D88-9C2B-8F118556D1B9}" type="slidenum">
              <a:rPr lang="en-US" smtClean="0"/>
              <a:t>51</a:t>
            </a:fld>
            <a:endParaRPr lang="en-US"/>
          </a:p>
        </p:txBody>
      </p:sp>
    </p:spTree>
    <p:extLst>
      <p:ext uri="{BB962C8B-B14F-4D97-AF65-F5344CB8AC3E}">
        <p14:creationId xmlns:p14="http://schemas.microsoft.com/office/powerpoint/2010/main" val="44626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9F141CC-8D4F-4445-BFBE-71EBA7B1E474}"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864C225-9CBF-42DA-AF0B-E1BFBE5F2BF5}" type="slidenum">
              <a:rPr lang="en-US" altLang="en-US" smtClean="0"/>
              <a:pPr>
                <a:defRPr/>
              </a:pPr>
              <a:t>‹#›</a:t>
            </a:fld>
            <a:endParaRPr lang="en-US" alt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04D7C49-472A-4631-A9DA-539211BC4CB5}" type="slidenum">
              <a:rPr lang="en-US" altLang="en-US" smtClean="0"/>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A34C1B7-8B48-4C58-85C7-1E0C7D21FD2C}" type="slidenum">
              <a:rPr lang="en-US" altLang="en-US" smtClean="0"/>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7E245CA8-76E0-43DB-B729-DC529FFC2D34}" type="slidenum">
              <a:rPr lang="en-US" altLang="en-US"/>
              <a:pPr>
                <a:defRPr/>
              </a:pPr>
              <a:t>‹#›</a:t>
            </a:fld>
            <a:endParaRPr lang="en-US" altLang="en-US"/>
          </a:p>
        </p:txBody>
      </p:sp>
    </p:spTree>
    <p:extLst>
      <p:ext uri="{BB962C8B-B14F-4D97-AF65-F5344CB8AC3E}">
        <p14:creationId xmlns:p14="http://schemas.microsoft.com/office/powerpoint/2010/main" val="1835617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pPr>
              <a:defRPr/>
            </a:pPr>
            <a:fld id="{41B5D2A5-055D-4748-9AE8-583DE1E34C95}" type="slidenum">
              <a:rPr lang="en-US" altLang="en-US"/>
              <a:pPr>
                <a:defRPr/>
              </a:pPr>
              <a:t>‹#›</a:t>
            </a:fld>
            <a:endParaRPr lang="en-US" altLang="en-US"/>
          </a:p>
        </p:txBody>
      </p:sp>
    </p:spTree>
    <p:extLst>
      <p:ext uri="{BB962C8B-B14F-4D97-AF65-F5344CB8AC3E}">
        <p14:creationId xmlns:p14="http://schemas.microsoft.com/office/powerpoint/2010/main" val="167159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C74372-447E-41A5-BC14-548749E8CFA2}"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6344B73-5BF6-4E9F-81B4-F21BAA85994D}" type="slidenum">
              <a:rPr lang="en-US" altLang="en-US" smtClean="0"/>
              <a:pPr>
                <a:defRPr/>
              </a:pPr>
              <a:t>‹#›</a:t>
            </a:fld>
            <a:endParaRPr lang="en-US" alt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CDC1E4E-F513-4AE5-863A-419064A00C81}"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3BED2F47-21BF-4A2D-A0D1-106A7FDC7718}"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B0DEC21E-AAD5-46F3-A2F6-54C66435416D}"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A7CA13B7-5D81-43C9-AD31-9892375C48C8}"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465E69B8-6D31-465A-BBAA-D224CE23D479}"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6E84980-5E9A-47CA-BBFF-BF8BB4198DDC}"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endParaRPr lang="en-US" alt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lt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76344B73-5BF6-4E9F-81B4-F21BAA85994D}"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 Id="rId3" Type="http://schemas.openxmlformats.org/officeDocument/2006/relationships/image" Target="../media/image3.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chart" Target="../charts/char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95400" y="1551733"/>
            <a:ext cx="6498158" cy="1724867"/>
          </a:xfrm>
        </p:spPr>
        <p:txBody>
          <a:bodyPr/>
          <a:lstStyle/>
          <a:p>
            <a:pPr algn="ctr" eaLnBrk="1" hangingPunct="1"/>
            <a:r>
              <a:rPr lang="en-US" altLang="en-US" dirty="0" smtClean="0"/>
              <a:t>Free Lists</a:t>
            </a:r>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Things that go together</a:t>
            </a:r>
          </a:p>
        </p:txBody>
      </p:sp>
      <p:sp>
        <p:nvSpPr>
          <p:cNvPr id="13315" name="Rectangle 3"/>
          <p:cNvSpPr>
            <a:spLocks noGrp="1" noChangeArrowheads="1"/>
          </p:cNvSpPr>
          <p:nvPr>
            <p:ph idx="1"/>
          </p:nvPr>
        </p:nvSpPr>
        <p:spPr>
          <a:xfrm>
            <a:off x="762000" y="1828800"/>
            <a:ext cx="8042276" cy="4343400"/>
          </a:xfrm>
        </p:spPr>
        <p:txBody>
          <a:bodyPr/>
          <a:lstStyle/>
          <a:p>
            <a:pPr marL="0" indent="0" eaLnBrk="1" hangingPunct="1">
              <a:buNone/>
            </a:pPr>
            <a:r>
              <a:rPr lang="en-US" altLang="en-US" dirty="0" smtClean="0"/>
              <a:t>Henley’s respondents were neither shepherds nor students of Western scriptural lore, but they all knew that sheep and goats somehow “</a:t>
            </a:r>
            <a:r>
              <a:rPr lang="en-US" altLang="en-US" b="1" dirty="0" smtClean="0">
                <a:solidFill>
                  <a:schemeClr val="bg2">
                    <a:lumMod val="50000"/>
                  </a:schemeClr>
                </a:solidFill>
              </a:rPr>
              <a:t>go together</a:t>
            </a:r>
            <a:r>
              <a:rPr lang="en-US" altLang="en-US" dirty="0" smtClean="0"/>
              <a:t>.” </a:t>
            </a:r>
          </a:p>
          <a:p>
            <a:pPr eaLnBrk="1" hangingPunct="1"/>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altLang="en-US" smtClean="0"/>
          </a:p>
        </p:txBody>
      </p:sp>
      <p:sp>
        <p:nvSpPr>
          <p:cNvPr id="14339" name="Rectangle 3"/>
          <p:cNvSpPr>
            <a:spLocks noGrp="1" noChangeArrowheads="1"/>
          </p:cNvSpPr>
          <p:nvPr>
            <p:ph idx="1"/>
          </p:nvPr>
        </p:nvSpPr>
        <p:spPr/>
        <p:txBody>
          <a:bodyPr/>
          <a:lstStyle/>
          <a:p>
            <a:pPr lvl="1" eaLnBrk="1" hangingPunct="1"/>
            <a:r>
              <a:rPr lang="en-US" altLang="en-US" dirty="0" smtClean="0"/>
              <a:t>When Henley published her article, in 1961, you might have heard someone say “Boy, </a:t>
            </a:r>
            <a:r>
              <a:rPr lang="en-US" altLang="en-US" i="1" dirty="0" smtClean="0"/>
              <a:t>that’ll</a:t>
            </a:r>
            <a:r>
              <a:rPr lang="en-US" altLang="en-US" dirty="0" smtClean="0"/>
              <a:t> separate the sheep from the goats” on their way out of a calculus exam. </a:t>
            </a:r>
          </a:p>
          <a:p>
            <a:pPr marL="349250" lvl="1" indent="0" eaLnBrk="1" hangingPunct="1">
              <a:buNone/>
            </a:pPr>
            <a:endParaRPr lang="en-US" altLang="en-US" dirty="0" smtClean="0"/>
          </a:p>
          <a:p>
            <a:pPr lvl="1" eaLnBrk="1" hangingPunct="1"/>
            <a:r>
              <a:rPr lang="en-US" altLang="en-US" dirty="0" smtClean="0"/>
              <a:t>Now, that phrase is becoming unknown among university students in the U.S. Would those students still associate sheep and goats in a free list? We could test that. </a:t>
            </a:r>
          </a:p>
          <a:p>
            <a:pPr eaLnBrk="1" hangingPunct="1"/>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2514600"/>
            <a:ext cx="8042276" cy="4343400"/>
          </a:xfrm>
        </p:spPr>
        <p:txBody>
          <a:bodyPr/>
          <a:lstStyle/>
          <a:p>
            <a:pPr marL="0" indent="0" algn="ctr">
              <a:buNone/>
            </a:pPr>
            <a:r>
              <a:rPr lang="en-US" altLang="en-US" dirty="0"/>
              <a:t>Free lists tell you </a:t>
            </a:r>
            <a:r>
              <a:rPr lang="en-US" altLang="en-US" b="1" i="1" dirty="0">
                <a:solidFill>
                  <a:srgbClr val="2F97B5"/>
                </a:solidFill>
              </a:rPr>
              <a:t>what goes with what</a:t>
            </a:r>
            <a:r>
              <a:rPr lang="en-US" altLang="en-US" dirty="0"/>
              <a:t>, but you need to dig in order to understand </a:t>
            </a:r>
            <a:r>
              <a:rPr lang="en-US" altLang="en-US" b="1" i="1" dirty="0">
                <a:solidFill>
                  <a:srgbClr val="2F97B5"/>
                </a:solidFill>
              </a:rPr>
              <a:t>why</a:t>
            </a:r>
            <a:r>
              <a:rPr lang="en-US" altLang="en-US" dirty="0"/>
              <a:t>. </a:t>
            </a:r>
          </a:p>
          <a:p>
            <a:pPr algn="ctr"/>
            <a:endParaRPr lang="en-US" dirty="0"/>
          </a:p>
        </p:txBody>
      </p:sp>
    </p:spTree>
    <p:extLst>
      <p:ext uri="{BB962C8B-B14F-4D97-AF65-F5344CB8AC3E}">
        <p14:creationId xmlns:p14="http://schemas.microsoft.com/office/powerpoint/2010/main" val="22000114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Gatewood’s trees</a:t>
            </a:r>
          </a:p>
        </p:txBody>
      </p:sp>
      <p:sp>
        <p:nvSpPr>
          <p:cNvPr id="16387" name="Rectangle 3"/>
          <p:cNvSpPr>
            <a:spLocks noGrp="1" noChangeArrowheads="1"/>
          </p:cNvSpPr>
          <p:nvPr>
            <p:ph idx="1"/>
          </p:nvPr>
        </p:nvSpPr>
        <p:spPr/>
        <p:txBody>
          <a:bodyPr>
            <a:normAutofit/>
          </a:bodyPr>
          <a:lstStyle/>
          <a:p>
            <a:pPr eaLnBrk="1" hangingPunct="1">
              <a:lnSpc>
                <a:spcPct val="80000"/>
              </a:lnSpc>
            </a:pPr>
            <a:r>
              <a:rPr lang="en-US" altLang="en-US" sz="2800" dirty="0" smtClean="0"/>
              <a:t>John </a:t>
            </a:r>
            <a:r>
              <a:rPr lang="en-US" altLang="en-US" sz="2800" dirty="0" err="1" smtClean="0"/>
              <a:t>Gatewood</a:t>
            </a:r>
            <a:r>
              <a:rPr lang="en-US" altLang="en-US" sz="2800" dirty="0" smtClean="0"/>
              <a:t> asked 40 adult Pennsylvanians to name all the trees they could think of. </a:t>
            </a:r>
          </a:p>
          <a:p>
            <a:pPr eaLnBrk="1" hangingPunct="1">
              <a:lnSpc>
                <a:spcPct val="80000"/>
              </a:lnSpc>
            </a:pPr>
            <a:r>
              <a:rPr lang="en-US" altLang="en-US" sz="2800" dirty="0" smtClean="0"/>
              <a:t>Then he asked them to check the trees on their list that they thought they could recognize in the wild.</a:t>
            </a:r>
          </a:p>
          <a:p>
            <a:pPr eaLnBrk="1" hangingPunct="1">
              <a:lnSpc>
                <a:spcPct val="80000"/>
              </a:lnSpc>
            </a:pPr>
            <a:r>
              <a:rPr lang="en-US" altLang="en-US" sz="2800" dirty="0" smtClean="0"/>
              <a:t>37 listed oak, 34 listed pine, 33 listed maple,  and 31 listed birch. </a:t>
            </a:r>
          </a:p>
          <a:p>
            <a:pPr eaLnBrk="1" hangingPunct="1"/>
            <a:r>
              <a:rPr lang="en-US" altLang="en-US" sz="1800" dirty="0" err="1" smtClean="0"/>
              <a:t>Gatewood</a:t>
            </a:r>
            <a:r>
              <a:rPr lang="en-US" altLang="en-US" sz="1800" dirty="0" smtClean="0"/>
              <a:t>, J. B. 1983a. Loose talk: Linguistic competence and recognition ability. </a:t>
            </a:r>
            <a:r>
              <a:rPr lang="en-US" altLang="en-US" sz="1800" i="1" dirty="0" smtClean="0"/>
              <a:t>American Anthropologist</a:t>
            </a:r>
            <a:r>
              <a:rPr lang="en-US" altLang="en-US" sz="1800" dirty="0" smtClean="0"/>
              <a:t> 85:378–86.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49275" y="76200"/>
            <a:ext cx="8042276" cy="1336956"/>
          </a:xfrm>
        </p:spPr>
        <p:txBody>
          <a:bodyPr/>
          <a:lstStyle/>
          <a:p>
            <a:pPr eaLnBrk="1" hangingPunct="1"/>
            <a:r>
              <a:rPr lang="en-US" altLang="en-US" sz="4000" dirty="0" smtClean="0"/>
              <a:t>Loose talk: </a:t>
            </a:r>
            <a:br>
              <a:rPr lang="en-US" altLang="en-US" sz="4000" dirty="0" smtClean="0"/>
            </a:br>
            <a:r>
              <a:rPr lang="en-US" altLang="en-US" sz="4000" dirty="0" smtClean="0"/>
              <a:t>listing vs. recognizing</a:t>
            </a:r>
          </a:p>
        </p:txBody>
      </p:sp>
      <p:sp>
        <p:nvSpPr>
          <p:cNvPr id="17411" name="Rectangle 3"/>
          <p:cNvSpPr>
            <a:spLocks noGrp="1" noChangeArrowheads="1"/>
          </p:cNvSpPr>
          <p:nvPr>
            <p:ph idx="1"/>
          </p:nvPr>
        </p:nvSpPr>
        <p:spPr/>
        <p:txBody>
          <a:bodyPr/>
          <a:lstStyle/>
          <a:p>
            <a:pPr eaLnBrk="1" hangingPunct="1"/>
            <a:r>
              <a:rPr lang="en-US" altLang="en-US" sz="2800" dirty="0" smtClean="0"/>
              <a:t>31 of the 34 who listed pine said they could recognize a pine. </a:t>
            </a:r>
          </a:p>
          <a:p>
            <a:pPr eaLnBrk="1" hangingPunct="1"/>
            <a:r>
              <a:rPr lang="en-US" altLang="en-US" sz="2800" dirty="0" smtClean="0"/>
              <a:t>27 people listed orange, but only four people said they could recognize an orange tree (without oranges hanging all over it).</a:t>
            </a:r>
          </a:p>
          <a:p>
            <a:pPr eaLnBrk="1" hangingPunct="1"/>
            <a:r>
              <a:rPr lang="en-US" altLang="en-US" sz="2800" dirty="0" smtClean="0"/>
              <a:t>On average, the Pennsylvanians in </a:t>
            </a:r>
            <a:r>
              <a:rPr lang="en-US" altLang="en-US" sz="2800" dirty="0" err="1" smtClean="0"/>
              <a:t>Gatewood’s</a:t>
            </a:r>
            <a:r>
              <a:rPr lang="en-US" altLang="en-US" sz="2800" dirty="0" smtClean="0"/>
              <a:t> sample said they could recognize half of the trees they listed.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By the way…</a:t>
            </a:r>
          </a:p>
        </p:txBody>
      </p:sp>
      <p:sp>
        <p:nvSpPr>
          <p:cNvPr id="18435" name="Rectangle 3"/>
          <p:cNvSpPr>
            <a:spLocks noGrp="1" noChangeArrowheads="1"/>
          </p:cNvSpPr>
          <p:nvPr>
            <p:ph idx="1"/>
          </p:nvPr>
        </p:nvSpPr>
        <p:spPr>
          <a:xfrm>
            <a:off x="549275" y="1905000"/>
            <a:ext cx="8042276" cy="4343400"/>
          </a:xfrm>
        </p:spPr>
        <p:txBody>
          <a:bodyPr>
            <a:normAutofit/>
          </a:bodyPr>
          <a:lstStyle/>
          <a:p>
            <a:pPr eaLnBrk="1" hangingPunct="1"/>
            <a:r>
              <a:rPr lang="en-US" altLang="en-US" sz="2800" dirty="0" smtClean="0"/>
              <a:t>Would the list of trees that people offer and the ones that they say they can recognize, look different in, say Wyoming or Mississippi? </a:t>
            </a:r>
          </a:p>
          <a:p>
            <a:pPr eaLnBrk="1" hangingPunct="1"/>
            <a:r>
              <a:rPr lang="en-US" altLang="en-US" sz="2800" dirty="0" smtClean="0"/>
              <a:t>We could test that, too.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4000" smtClean="0"/>
              <a:t>Does loose talk vary by gender?</a:t>
            </a:r>
          </a:p>
        </p:txBody>
      </p:sp>
      <p:sp>
        <p:nvSpPr>
          <p:cNvPr id="19459" name="Rectangle 3"/>
          <p:cNvSpPr>
            <a:spLocks noGrp="1" noChangeArrowheads="1"/>
          </p:cNvSpPr>
          <p:nvPr>
            <p:ph idx="1"/>
          </p:nvPr>
        </p:nvSpPr>
        <p:spPr/>
        <p:txBody>
          <a:bodyPr>
            <a:normAutofit fontScale="92500" lnSpcReduction="10000"/>
          </a:bodyPr>
          <a:lstStyle/>
          <a:p>
            <a:pPr eaLnBrk="1" hangingPunct="1"/>
            <a:r>
              <a:rPr lang="en-US" altLang="en-US" sz="2800" dirty="0" smtClean="0"/>
              <a:t>Gatewood asked 54 Lehigh University students, half women and half men, to list all the musical instruments, fabrics, hand tools and trees they could think of. </a:t>
            </a:r>
          </a:p>
          <a:p>
            <a:pPr eaLnBrk="1" hangingPunct="1"/>
            <a:r>
              <a:rPr lang="en-US" altLang="en-US" sz="2800" dirty="0" smtClean="0"/>
              <a:t>Then the informants were asked to check off the items in each of their lists that they thought they would recognize in a natural setting.</a:t>
            </a:r>
          </a:p>
          <a:p>
            <a:pPr eaLnBrk="1" hangingPunct="1"/>
            <a:r>
              <a:rPr lang="en-US" altLang="en-US" sz="2000" dirty="0" err="1" smtClean="0"/>
              <a:t>Gatewood</a:t>
            </a:r>
            <a:r>
              <a:rPr lang="en-US" altLang="en-US" sz="2000" dirty="0" smtClean="0"/>
              <a:t>, J. B. 1984. Familiarity, vocabulary size, and recognition ability in four semantic domains. </a:t>
            </a:r>
            <a:r>
              <a:rPr lang="en-US" altLang="en-US" sz="2000" i="1" dirty="0" smtClean="0"/>
              <a:t>American Ethnologist</a:t>
            </a:r>
            <a:r>
              <a:rPr lang="en-US" altLang="en-US" sz="2000" dirty="0" smtClean="0"/>
              <a:t> 11:507–27.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Hypotheses </a:t>
            </a:r>
          </a:p>
        </p:txBody>
      </p:sp>
      <p:sp>
        <p:nvSpPr>
          <p:cNvPr id="20483" name="Rectangle 3"/>
          <p:cNvSpPr>
            <a:spLocks noGrp="1" noChangeArrowheads="1"/>
          </p:cNvSpPr>
          <p:nvPr>
            <p:ph idx="1"/>
          </p:nvPr>
        </p:nvSpPr>
        <p:spPr/>
        <p:txBody>
          <a:bodyPr>
            <a:normAutofit lnSpcReduction="10000"/>
          </a:bodyPr>
          <a:lstStyle/>
          <a:p>
            <a:pPr eaLnBrk="1" hangingPunct="1">
              <a:lnSpc>
                <a:spcPct val="90000"/>
              </a:lnSpc>
            </a:pPr>
            <a:r>
              <a:rPr lang="en-US" altLang="en-US" sz="2800" smtClean="0"/>
              <a:t>There should be no gender difference in the number of items listed or recognized.</a:t>
            </a:r>
          </a:p>
          <a:p>
            <a:pPr eaLnBrk="1" hangingPunct="1">
              <a:lnSpc>
                <a:spcPct val="90000"/>
              </a:lnSpc>
            </a:pPr>
            <a:r>
              <a:rPr lang="en-US" altLang="en-US" sz="2800" smtClean="0"/>
              <a:t>Women should name more kinds of fabrics than would men.</a:t>
            </a:r>
          </a:p>
          <a:p>
            <a:pPr eaLnBrk="1" hangingPunct="1">
              <a:lnSpc>
                <a:spcPct val="90000"/>
              </a:lnSpc>
            </a:pPr>
            <a:r>
              <a:rPr lang="en-US" altLang="en-US" sz="2800" smtClean="0"/>
              <a:t>Men should name more kinds of hand tools than would women. </a:t>
            </a:r>
          </a:p>
          <a:p>
            <a:pPr eaLnBrk="1" hangingPunct="1">
              <a:lnSpc>
                <a:spcPct val="90000"/>
              </a:lnSpc>
            </a:pPr>
            <a:r>
              <a:rPr lang="en-US" altLang="en-US" sz="2800" smtClean="0"/>
              <a:t>The 50% claimed recognition rate should hold for trees. </a:t>
            </a:r>
          </a:p>
          <a:p>
            <a:pPr eaLnBrk="1" hangingPunct="1">
              <a:lnSpc>
                <a:spcPct val="90000"/>
              </a:lnSpc>
            </a:pPr>
            <a:r>
              <a:rPr lang="en-US" altLang="en-US" sz="2800" smtClean="0"/>
              <a:t>All the hypotheses were supported.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Romney and D’Andrade</a:t>
            </a:r>
          </a:p>
        </p:txBody>
      </p:sp>
      <p:sp>
        <p:nvSpPr>
          <p:cNvPr id="21507" name="Rectangle 3"/>
          <p:cNvSpPr>
            <a:spLocks noGrp="1" noChangeArrowheads="1"/>
          </p:cNvSpPr>
          <p:nvPr>
            <p:ph idx="1"/>
          </p:nvPr>
        </p:nvSpPr>
        <p:spPr/>
        <p:txBody>
          <a:bodyPr>
            <a:normAutofit lnSpcReduction="10000"/>
          </a:bodyPr>
          <a:lstStyle/>
          <a:p>
            <a:pPr eaLnBrk="1" hangingPunct="1">
              <a:lnSpc>
                <a:spcPct val="90000"/>
              </a:lnSpc>
            </a:pPr>
            <a:r>
              <a:rPr lang="en-US" altLang="en-US" sz="2800" dirty="0" smtClean="0"/>
              <a:t>Romney and </a:t>
            </a:r>
            <a:r>
              <a:rPr lang="en-US" altLang="en-US" sz="2800" dirty="0" err="1" smtClean="0"/>
              <a:t>D’Andrade</a:t>
            </a:r>
            <a:r>
              <a:rPr lang="en-US" altLang="en-US" sz="2800" dirty="0" smtClean="0"/>
              <a:t> asked 105 American high school students to “list all the names for kinds of relatives and family members you can think of in English” </a:t>
            </a:r>
          </a:p>
          <a:p>
            <a:pPr eaLnBrk="1" hangingPunct="1">
              <a:lnSpc>
                <a:spcPct val="90000"/>
              </a:lnSpc>
            </a:pPr>
            <a:r>
              <a:rPr lang="en-US" altLang="en-US" sz="2800" dirty="0" smtClean="0"/>
              <a:t>They studied the order and frequency of recall of certain terms, and the productiveness of modifiers, such as step-, half-, -in-law, grand-, great, and so on.</a:t>
            </a:r>
          </a:p>
          <a:p>
            <a:pPr eaLnBrk="1" hangingPunct="1">
              <a:lnSpc>
                <a:spcPct val="90000"/>
              </a:lnSpc>
            </a:pPr>
            <a:r>
              <a:rPr lang="en-US" altLang="en-US" sz="2000" dirty="0" smtClean="0"/>
              <a:t>Romney, A. K., and R. G. </a:t>
            </a:r>
            <a:r>
              <a:rPr lang="en-US" altLang="en-US" sz="2000" dirty="0" err="1" smtClean="0"/>
              <a:t>D’Andrade</a:t>
            </a:r>
            <a:r>
              <a:rPr lang="en-US" altLang="en-US" sz="2000" dirty="0" smtClean="0"/>
              <a:t>, eds. 1964. Cognitive aspects of English kin terms. In </a:t>
            </a:r>
            <a:r>
              <a:rPr lang="en-US" altLang="en-US" sz="2000" i="1" dirty="0" smtClean="0"/>
              <a:t>Transcultural studies in cognition</a:t>
            </a:r>
            <a:r>
              <a:rPr lang="en-US" altLang="en-US" sz="2000" dirty="0" smtClean="0"/>
              <a:t>. </a:t>
            </a:r>
            <a:r>
              <a:rPr lang="en-US" altLang="en-US" sz="2000" i="1" dirty="0" smtClean="0"/>
              <a:t>American Anthropologist</a:t>
            </a:r>
            <a:r>
              <a:rPr lang="en-US" altLang="en-US" sz="2000" dirty="0" smtClean="0"/>
              <a:t> 66 (3, part 2, entire issue): 146B70.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Salience I</a:t>
            </a:r>
          </a:p>
        </p:txBody>
      </p:sp>
      <p:sp>
        <p:nvSpPr>
          <p:cNvPr id="22531" name="Rectangle 3"/>
          <p:cNvSpPr>
            <a:spLocks noGrp="1" noChangeArrowheads="1"/>
          </p:cNvSpPr>
          <p:nvPr>
            <p:ph idx="1"/>
          </p:nvPr>
        </p:nvSpPr>
        <p:spPr>
          <a:xfrm>
            <a:off x="549275" y="1676400"/>
            <a:ext cx="8042276" cy="4343400"/>
          </a:xfrm>
        </p:spPr>
        <p:txBody>
          <a:bodyPr>
            <a:normAutofit/>
          </a:bodyPr>
          <a:lstStyle/>
          <a:p>
            <a:pPr eaLnBrk="1" hangingPunct="1"/>
            <a:r>
              <a:rPr lang="en-US" altLang="en-US" sz="2800" dirty="0" smtClean="0"/>
              <a:t>The assumption was that the nearer to the beginning of a list a kin term occurs, the more salient it is.</a:t>
            </a:r>
          </a:p>
          <a:p>
            <a:pPr eaLnBrk="1" hangingPunct="1"/>
            <a:r>
              <a:rPr lang="en-US" altLang="en-US" sz="2800" dirty="0" smtClean="0"/>
              <a:t>Taking the average position in all the lists for each kin term produces a rank order list of kin terms, by saliency.</a:t>
            </a:r>
          </a:p>
          <a:p>
            <a:pPr eaLnBrk="1" hangingPunct="1"/>
            <a:endParaRPr lang="en-US" alt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Outline</a:t>
            </a:r>
          </a:p>
        </p:txBody>
      </p:sp>
      <p:sp>
        <p:nvSpPr>
          <p:cNvPr id="3" name="Content Placeholder 2"/>
          <p:cNvSpPr>
            <a:spLocks noGrp="1"/>
          </p:cNvSpPr>
          <p:nvPr>
            <p:ph idx="1"/>
          </p:nvPr>
        </p:nvSpPr>
        <p:spPr/>
        <p:txBody>
          <a:bodyPr>
            <a:normAutofit lnSpcReduction="10000"/>
          </a:bodyPr>
          <a:lstStyle/>
          <a:p>
            <a:pPr>
              <a:defRPr/>
            </a:pPr>
            <a:r>
              <a:rPr lang="en-US" dirty="0" smtClean="0"/>
              <a:t>What can we learn from a simple free list?</a:t>
            </a:r>
          </a:p>
          <a:p>
            <a:pPr>
              <a:defRPr/>
            </a:pPr>
            <a:r>
              <a:rPr lang="en-US" dirty="0" smtClean="0"/>
              <a:t>Henley’s  study of animals</a:t>
            </a:r>
          </a:p>
          <a:p>
            <a:pPr>
              <a:defRPr/>
            </a:pPr>
            <a:r>
              <a:rPr lang="en-US" dirty="0" smtClean="0"/>
              <a:t>Loose talk</a:t>
            </a:r>
          </a:p>
          <a:p>
            <a:pPr>
              <a:defRPr/>
            </a:pPr>
            <a:r>
              <a:rPr lang="en-US" dirty="0" smtClean="0"/>
              <a:t>Salience </a:t>
            </a:r>
          </a:p>
          <a:p>
            <a:pPr>
              <a:defRPr/>
            </a:pPr>
            <a:r>
              <a:rPr lang="en-US" dirty="0" smtClean="0"/>
              <a:t>Free listing and applied anthropology</a:t>
            </a:r>
          </a:p>
          <a:p>
            <a:pPr>
              <a:defRPr/>
            </a:pPr>
            <a:r>
              <a:rPr lang="en-US" dirty="0" smtClean="0"/>
              <a:t>The mechanics of free listing: probing, mode effects</a:t>
            </a:r>
          </a:p>
          <a:p>
            <a:pPr>
              <a:defRPr/>
            </a:pPr>
            <a:r>
              <a:rPr lang="en-US" dirty="0" smtClean="0"/>
              <a:t>Analyzing freelist data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7242815"/>
              </p:ext>
            </p:extLst>
          </p:nvPr>
        </p:nvGraphicFramePr>
        <p:xfrm>
          <a:off x="381000" y="1920241"/>
          <a:ext cx="8229600" cy="3505199"/>
        </p:xfrm>
        <a:graphic>
          <a:graphicData uri="http://schemas.openxmlformats.org/drawingml/2006/table">
            <a:tbl>
              <a:tblPr firstRow="1" bandRow="1">
                <a:tableStyleId>{5C22544A-7EE6-4342-B048-85BDC9FD1C3A}</a:tableStyleId>
              </a:tblPr>
              <a:tblGrid>
                <a:gridCol w="1752600"/>
                <a:gridCol w="1752600"/>
                <a:gridCol w="1752600"/>
                <a:gridCol w="1828800"/>
                <a:gridCol w="1143000"/>
              </a:tblGrid>
              <a:tr h="370840">
                <a:tc>
                  <a:txBody>
                    <a:bodyPr/>
                    <a:lstStyle/>
                    <a:p>
                      <a:r>
                        <a:rPr lang="en-US" sz="1600" b="1" kern="1200" dirty="0" smtClean="0">
                          <a:solidFill>
                            <a:schemeClr val="lt1"/>
                          </a:solidFill>
                          <a:effectLst/>
                          <a:latin typeface="+mn-lt"/>
                          <a:ea typeface="+mn-ea"/>
                          <a:cs typeface="+mn-cs"/>
                        </a:rPr>
                        <a:t>List #A</a:t>
                      </a:r>
                    </a:p>
                    <a:p>
                      <a:r>
                        <a:rPr lang="en-US" sz="1600" b="1" kern="1200" dirty="0" smtClean="0">
                          <a:solidFill>
                            <a:schemeClr val="lt1"/>
                          </a:solidFill>
                          <a:effectLst/>
                          <a:latin typeface="+mn-lt"/>
                          <a:ea typeface="+mn-ea"/>
                          <a:cs typeface="+mn-cs"/>
                        </a:rPr>
                        <a:t> </a:t>
                      </a:r>
                    </a:p>
                    <a:p>
                      <a:r>
                        <a:rPr lang="en-US" sz="1600" b="1" kern="1200" dirty="0" smtClean="0">
                          <a:solidFill>
                            <a:schemeClr val="lt1"/>
                          </a:solidFill>
                          <a:effectLst/>
                          <a:latin typeface="+mn-lt"/>
                          <a:ea typeface="+mn-ea"/>
                          <a:cs typeface="+mn-cs"/>
                        </a:rPr>
                        <a:t>1. </a:t>
                      </a:r>
                      <a:r>
                        <a:rPr lang="en-US" sz="1600" b="1" kern="1200" dirty="0" smtClean="0">
                          <a:solidFill>
                            <a:schemeClr val="accent5">
                              <a:lumMod val="40000"/>
                              <a:lumOff val="60000"/>
                            </a:schemeClr>
                          </a:solidFill>
                          <a:effectLst/>
                          <a:latin typeface="+mn-lt"/>
                          <a:ea typeface="+mn-ea"/>
                          <a:cs typeface="+mn-cs"/>
                        </a:rPr>
                        <a:t>Mother</a:t>
                      </a:r>
                    </a:p>
                    <a:p>
                      <a:r>
                        <a:rPr lang="en-US" sz="1600" b="1" kern="1200" dirty="0" smtClean="0">
                          <a:solidFill>
                            <a:schemeClr val="lt1"/>
                          </a:solidFill>
                          <a:effectLst/>
                          <a:latin typeface="+mn-lt"/>
                          <a:ea typeface="+mn-ea"/>
                          <a:cs typeface="+mn-cs"/>
                        </a:rPr>
                        <a:t>2. </a:t>
                      </a:r>
                      <a:r>
                        <a:rPr lang="en-US" sz="1600" b="1" kern="1200" dirty="0" smtClean="0">
                          <a:solidFill>
                            <a:srgbClr val="65FFE6"/>
                          </a:solidFill>
                          <a:effectLst/>
                          <a:latin typeface="+mn-lt"/>
                          <a:ea typeface="+mn-ea"/>
                          <a:cs typeface="+mn-cs"/>
                        </a:rPr>
                        <a:t>Father</a:t>
                      </a:r>
                    </a:p>
                    <a:p>
                      <a:r>
                        <a:rPr lang="en-US" sz="1600" b="1" kern="1200" dirty="0" smtClean="0">
                          <a:solidFill>
                            <a:schemeClr val="lt1"/>
                          </a:solidFill>
                          <a:effectLst/>
                          <a:latin typeface="+mn-lt"/>
                          <a:ea typeface="+mn-ea"/>
                          <a:cs typeface="+mn-cs"/>
                        </a:rPr>
                        <a:t>3. Sister</a:t>
                      </a:r>
                    </a:p>
                    <a:p>
                      <a:r>
                        <a:rPr lang="en-US" sz="1600" b="1" kern="1200" dirty="0" smtClean="0">
                          <a:solidFill>
                            <a:schemeClr val="lt1"/>
                          </a:solidFill>
                          <a:effectLst/>
                          <a:latin typeface="+mn-lt"/>
                          <a:ea typeface="+mn-ea"/>
                          <a:cs typeface="+mn-cs"/>
                        </a:rPr>
                        <a:t>4. </a:t>
                      </a:r>
                      <a:r>
                        <a:rPr lang="en-US" sz="1600" b="1" kern="1200" dirty="0" smtClean="0">
                          <a:solidFill>
                            <a:schemeClr val="accent3">
                              <a:lumMod val="60000"/>
                              <a:lumOff val="40000"/>
                            </a:schemeClr>
                          </a:solidFill>
                          <a:effectLst/>
                          <a:latin typeface="+mn-lt"/>
                          <a:ea typeface="+mn-ea"/>
                          <a:cs typeface="+mn-cs"/>
                        </a:rPr>
                        <a:t>Brother</a:t>
                      </a:r>
                    </a:p>
                    <a:p>
                      <a:r>
                        <a:rPr lang="en-US" sz="1600" b="1" kern="1200" dirty="0" smtClean="0">
                          <a:solidFill>
                            <a:schemeClr val="lt1"/>
                          </a:solidFill>
                          <a:effectLst/>
                          <a:latin typeface="+mn-lt"/>
                          <a:ea typeface="+mn-ea"/>
                          <a:cs typeface="+mn-cs"/>
                        </a:rPr>
                        <a:t>5. Grandfather</a:t>
                      </a:r>
                    </a:p>
                    <a:p>
                      <a:r>
                        <a:rPr lang="en-US" sz="1600" b="1" kern="1200" dirty="0" smtClean="0">
                          <a:solidFill>
                            <a:schemeClr val="lt1"/>
                          </a:solidFill>
                          <a:effectLst/>
                          <a:latin typeface="+mn-lt"/>
                          <a:ea typeface="+mn-ea"/>
                          <a:cs typeface="+mn-cs"/>
                        </a:rPr>
                        <a:t>6. Grandmother</a:t>
                      </a:r>
                    </a:p>
                    <a:p>
                      <a:r>
                        <a:rPr lang="en-US" sz="1600" b="1" kern="1200" dirty="0" smtClean="0">
                          <a:solidFill>
                            <a:schemeClr val="lt1"/>
                          </a:solidFill>
                          <a:effectLst/>
                          <a:latin typeface="+mn-lt"/>
                          <a:ea typeface="+mn-ea"/>
                          <a:cs typeface="+mn-cs"/>
                        </a:rPr>
                        <a:t>7. Cousin</a:t>
                      </a:r>
                    </a:p>
                    <a:p>
                      <a:r>
                        <a:rPr lang="en-US" sz="1600" b="1" kern="1200" dirty="0" smtClean="0">
                          <a:solidFill>
                            <a:schemeClr val="lt1"/>
                          </a:solidFill>
                          <a:effectLst/>
                          <a:latin typeface="+mn-lt"/>
                          <a:ea typeface="+mn-ea"/>
                          <a:cs typeface="+mn-cs"/>
                        </a:rPr>
                        <a:t>8. Step-mother</a:t>
                      </a:r>
                    </a:p>
                    <a:p>
                      <a:r>
                        <a:rPr lang="en-US" sz="1600" b="1" kern="1200" dirty="0" smtClean="0">
                          <a:solidFill>
                            <a:schemeClr val="lt1"/>
                          </a:solidFill>
                          <a:effectLst/>
                          <a:latin typeface="+mn-lt"/>
                          <a:ea typeface="+mn-ea"/>
                          <a:cs typeface="+mn-cs"/>
                        </a:rPr>
                        <a:t>9. Step-father</a:t>
                      </a:r>
                    </a:p>
                    <a:p>
                      <a:r>
                        <a:rPr lang="en-US" sz="1600" b="1" kern="1200" dirty="0" smtClean="0">
                          <a:solidFill>
                            <a:schemeClr val="lt1"/>
                          </a:solidFill>
                          <a:effectLst/>
                          <a:latin typeface="+mn-lt"/>
                          <a:ea typeface="+mn-ea"/>
                          <a:cs typeface="+mn-cs"/>
                        </a:rPr>
                        <a:t>10. Aunt</a:t>
                      </a:r>
                    </a:p>
                    <a:p>
                      <a:endParaRPr lang="en-US" sz="1600" dirty="0"/>
                    </a:p>
                  </a:txBody>
                  <a:tcPr/>
                </a:tc>
                <a:tc>
                  <a:txBody>
                    <a:bodyPr/>
                    <a:lstStyle/>
                    <a:p>
                      <a:r>
                        <a:rPr lang="en-US" sz="1600" b="1" kern="1200" dirty="0" smtClean="0">
                          <a:solidFill>
                            <a:schemeClr val="lt1"/>
                          </a:solidFill>
                          <a:effectLst/>
                          <a:latin typeface="+mn-lt"/>
                          <a:ea typeface="+mn-ea"/>
                          <a:cs typeface="+mn-cs"/>
                        </a:rPr>
                        <a:t>List #B</a:t>
                      </a:r>
                    </a:p>
                    <a:p>
                      <a:r>
                        <a:rPr lang="en-US" sz="1600" b="1" kern="1200" dirty="0" smtClean="0">
                          <a:solidFill>
                            <a:schemeClr val="lt1"/>
                          </a:solidFill>
                          <a:effectLst/>
                          <a:latin typeface="+mn-lt"/>
                          <a:ea typeface="+mn-ea"/>
                          <a:cs typeface="+mn-cs"/>
                        </a:rPr>
                        <a:t> </a:t>
                      </a:r>
                    </a:p>
                    <a:p>
                      <a:r>
                        <a:rPr lang="en-US" sz="1600" b="1" kern="1200" dirty="0" smtClean="0">
                          <a:solidFill>
                            <a:schemeClr val="lt1"/>
                          </a:solidFill>
                          <a:effectLst/>
                          <a:latin typeface="+mn-lt"/>
                          <a:ea typeface="+mn-ea"/>
                          <a:cs typeface="+mn-cs"/>
                        </a:rPr>
                        <a:t>1. </a:t>
                      </a:r>
                      <a:r>
                        <a:rPr lang="en-US" sz="1600" b="1" kern="1200" dirty="0" smtClean="0">
                          <a:solidFill>
                            <a:srgbClr val="D5FB82"/>
                          </a:solidFill>
                          <a:effectLst/>
                          <a:latin typeface="+mn-lt"/>
                          <a:ea typeface="+mn-ea"/>
                          <a:cs typeface="+mn-cs"/>
                        </a:rPr>
                        <a:t>Mother</a:t>
                      </a:r>
                    </a:p>
                    <a:p>
                      <a:r>
                        <a:rPr lang="en-US" sz="1600" b="1" kern="1200" dirty="0" smtClean="0">
                          <a:solidFill>
                            <a:schemeClr val="lt1"/>
                          </a:solidFill>
                          <a:effectLst/>
                          <a:latin typeface="+mn-lt"/>
                          <a:ea typeface="+mn-ea"/>
                          <a:cs typeface="+mn-cs"/>
                        </a:rPr>
                        <a:t>2. </a:t>
                      </a:r>
                      <a:r>
                        <a:rPr lang="en-US" sz="1600" b="1" kern="1200" dirty="0" smtClean="0">
                          <a:solidFill>
                            <a:srgbClr val="65FFE6"/>
                          </a:solidFill>
                          <a:effectLst/>
                          <a:latin typeface="+mn-lt"/>
                          <a:ea typeface="+mn-ea"/>
                          <a:cs typeface="+mn-cs"/>
                        </a:rPr>
                        <a:t>Father</a:t>
                      </a:r>
                    </a:p>
                    <a:p>
                      <a:r>
                        <a:rPr lang="en-US" sz="1600" b="1" kern="1200" dirty="0" smtClean="0">
                          <a:solidFill>
                            <a:schemeClr val="lt1"/>
                          </a:solidFill>
                          <a:effectLst/>
                          <a:latin typeface="+mn-lt"/>
                          <a:ea typeface="+mn-ea"/>
                          <a:cs typeface="+mn-cs"/>
                        </a:rPr>
                        <a:t>3. Grandmother</a:t>
                      </a:r>
                    </a:p>
                    <a:p>
                      <a:r>
                        <a:rPr lang="en-US" sz="1600" b="1" kern="1200" dirty="0" smtClean="0">
                          <a:solidFill>
                            <a:schemeClr val="lt1"/>
                          </a:solidFill>
                          <a:effectLst/>
                          <a:latin typeface="+mn-lt"/>
                          <a:ea typeface="+mn-ea"/>
                          <a:cs typeface="+mn-cs"/>
                        </a:rPr>
                        <a:t>4. Grandfather</a:t>
                      </a:r>
                    </a:p>
                    <a:p>
                      <a:r>
                        <a:rPr lang="en-US" sz="1600" b="1" kern="1200" dirty="0" smtClean="0">
                          <a:solidFill>
                            <a:schemeClr val="lt1"/>
                          </a:solidFill>
                          <a:effectLst/>
                          <a:latin typeface="+mn-lt"/>
                          <a:ea typeface="+mn-ea"/>
                          <a:cs typeface="+mn-cs"/>
                        </a:rPr>
                        <a:t>5. Uncle</a:t>
                      </a:r>
                    </a:p>
                    <a:p>
                      <a:r>
                        <a:rPr lang="en-US" sz="1600" b="1" kern="1200" dirty="0" smtClean="0">
                          <a:solidFill>
                            <a:schemeClr val="lt1"/>
                          </a:solidFill>
                          <a:effectLst/>
                          <a:latin typeface="+mn-lt"/>
                          <a:ea typeface="+mn-ea"/>
                          <a:cs typeface="+mn-cs"/>
                        </a:rPr>
                        <a:t>6. Aunt</a:t>
                      </a:r>
                    </a:p>
                    <a:p>
                      <a:r>
                        <a:rPr lang="en-US" sz="1600" b="1" kern="1200" dirty="0" smtClean="0">
                          <a:solidFill>
                            <a:schemeClr val="lt1"/>
                          </a:solidFill>
                          <a:effectLst/>
                          <a:latin typeface="+mn-lt"/>
                          <a:ea typeface="+mn-ea"/>
                          <a:cs typeface="+mn-cs"/>
                        </a:rPr>
                        <a:t>7. </a:t>
                      </a:r>
                      <a:r>
                        <a:rPr lang="en-US" sz="1600" b="1" kern="1200" dirty="0" smtClean="0">
                          <a:solidFill>
                            <a:srgbClr val="EEAC77"/>
                          </a:solidFill>
                          <a:effectLst/>
                          <a:latin typeface="+mn-lt"/>
                          <a:ea typeface="+mn-ea"/>
                          <a:cs typeface="+mn-cs"/>
                        </a:rPr>
                        <a:t>Brother</a:t>
                      </a:r>
                    </a:p>
                    <a:p>
                      <a:r>
                        <a:rPr lang="en-US" sz="1600" b="1" kern="1200" dirty="0" smtClean="0">
                          <a:solidFill>
                            <a:schemeClr val="lt1"/>
                          </a:solidFill>
                          <a:effectLst/>
                          <a:latin typeface="+mn-lt"/>
                          <a:ea typeface="+mn-ea"/>
                          <a:cs typeface="+mn-cs"/>
                        </a:rPr>
                        <a:t>8. Sister</a:t>
                      </a:r>
                    </a:p>
                    <a:p>
                      <a:r>
                        <a:rPr lang="en-US" sz="1600" b="1" kern="1200" dirty="0" smtClean="0">
                          <a:solidFill>
                            <a:schemeClr val="lt1"/>
                          </a:solidFill>
                          <a:effectLst/>
                          <a:latin typeface="+mn-lt"/>
                          <a:ea typeface="+mn-ea"/>
                          <a:cs typeface="+mn-cs"/>
                        </a:rPr>
                        <a:t>9. Step-father</a:t>
                      </a:r>
                    </a:p>
                    <a:p>
                      <a:r>
                        <a:rPr lang="en-US" sz="1600" b="1" kern="1200" dirty="0" smtClean="0">
                          <a:solidFill>
                            <a:schemeClr val="lt1"/>
                          </a:solidFill>
                          <a:effectLst/>
                          <a:latin typeface="+mn-lt"/>
                          <a:ea typeface="+mn-ea"/>
                          <a:cs typeface="+mn-cs"/>
                        </a:rPr>
                        <a:t>10. Step-mother</a:t>
                      </a:r>
                    </a:p>
                    <a:p>
                      <a:endParaRPr lang="en-US" sz="1600" dirty="0"/>
                    </a:p>
                  </a:txBody>
                  <a:tcPr/>
                </a:tc>
                <a:tc>
                  <a:txBody>
                    <a:bodyPr/>
                    <a:lstStyle/>
                    <a:p>
                      <a:r>
                        <a:rPr lang="en-US" sz="1600" b="1" kern="1200" dirty="0" smtClean="0">
                          <a:solidFill>
                            <a:schemeClr val="lt1"/>
                          </a:solidFill>
                          <a:effectLst/>
                          <a:latin typeface="+mn-lt"/>
                          <a:ea typeface="+mn-ea"/>
                          <a:cs typeface="+mn-cs"/>
                        </a:rPr>
                        <a:t>List #C</a:t>
                      </a:r>
                    </a:p>
                    <a:p>
                      <a:r>
                        <a:rPr lang="en-US" sz="1600" b="1" kern="1200" dirty="0" smtClean="0">
                          <a:solidFill>
                            <a:schemeClr val="lt1"/>
                          </a:solidFill>
                          <a:effectLst/>
                          <a:latin typeface="+mn-lt"/>
                          <a:ea typeface="+mn-ea"/>
                          <a:cs typeface="+mn-cs"/>
                        </a:rPr>
                        <a:t> </a:t>
                      </a:r>
                    </a:p>
                    <a:p>
                      <a:r>
                        <a:rPr lang="en-US" sz="1600" b="1" kern="1200" dirty="0" smtClean="0">
                          <a:solidFill>
                            <a:schemeClr val="lt1"/>
                          </a:solidFill>
                          <a:effectLst/>
                          <a:latin typeface="+mn-lt"/>
                          <a:ea typeface="+mn-ea"/>
                          <a:cs typeface="+mn-cs"/>
                        </a:rPr>
                        <a:t>1. </a:t>
                      </a:r>
                      <a:r>
                        <a:rPr lang="en-US" sz="1600" b="1" kern="1200" dirty="0" smtClean="0">
                          <a:solidFill>
                            <a:srgbClr val="65FFE6"/>
                          </a:solidFill>
                          <a:effectLst/>
                          <a:latin typeface="+mn-lt"/>
                          <a:ea typeface="+mn-ea"/>
                          <a:cs typeface="+mn-cs"/>
                        </a:rPr>
                        <a:t>Father</a:t>
                      </a:r>
                    </a:p>
                    <a:p>
                      <a:r>
                        <a:rPr lang="en-US" sz="1600" b="1" kern="1200" dirty="0" smtClean="0">
                          <a:solidFill>
                            <a:schemeClr val="lt1"/>
                          </a:solidFill>
                          <a:effectLst/>
                          <a:latin typeface="+mn-lt"/>
                          <a:ea typeface="+mn-ea"/>
                          <a:cs typeface="+mn-cs"/>
                        </a:rPr>
                        <a:t>2. </a:t>
                      </a:r>
                      <a:r>
                        <a:rPr lang="en-US" sz="1600" b="1" kern="1200" dirty="0" smtClean="0">
                          <a:solidFill>
                            <a:srgbClr val="D5FB82"/>
                          </a:solidFill>
                          <a:effectLst/>
                          <a:latin typeface="+mn-lt"/>
                          <a:ea typeface="+mn-ea"/>
                          <a:cs typeface="+mn-cs"/>
                        </a:rPr>
                        <a:t>Mother</a:t>
                      </a:r>
                    </a:p>
                    <a:p>
                      <a:r>
                        <a:rPr lang="en-US" sz="1600" b="1" kern="1200" dirty="0" smtClean="0">
                          <a:solidFill>
                            <a:schemeClr val="lt1"/>
                          </a:solidFill>
                          <a:effectLst/>
                          <a:latin typeface="+mn-lt"/>
                          <a:ea typeface="+mn-ea"/>
                          <a:cs typeface="+mn-cs"/>
                        </a:rPr>
                        <a:t>3. </a:t>
                      </a:r>
                      <a:r>
                        <a:rPr lang="en-US" sz="1600" b="1" kern="1200" dirty="0" smtClean="0">
                          <a:solidFill>
                            <a:srgbClr val="EEAC77"/>
                          </a:solidFill>
                          <a:effectLst/>
                          <a:latin typeface="+mn-lt"/>
                          <a:ea typeface="+mn-ea"/>
                          <a:cs typeface="+mn-cs"/>
                        </a:rPr>
                        <a:t>Brother</a:t>
                      </a:r>
                    </a:p>
                    <a:p>
                      <a:r>
                        <a:rPr lang="en-US" sz="1600" b="1" kern="1200" dirty="0" smtClean="0">
                          <a:solidFill>
                            <a:schemeClr val="lt1"/>
                          </a:solidFill>
                          <a:effectLst/>
                          <a:latin typeface="+mn-lt"/>
                          <a:ea typeface="+mn-ea"/>
                          <a:cs typeface="+mn-cs"/>
                        </a:rPr>
                        <a:t>4. Sister</a:t>
                      </a:r>
                    </a:p>
                    <a:p>
                      <a:r>
                        <a:rPr lang="en-US" sz="1600" b="1" kern="1200" dirty="0" smtClean="0">
                          <a:solidFill>
                            <a:schemeClr val="lt1"/>
                          </a:solidFill>
                          <a:effectLst/>
                          <a:latin typeface="+mn-lt"/>
                          <a:ea typeface="+mn-ea"/>
                          <a:cs typeface="+mn-cs"/>
                        </a:rPr>
                        <a:t>5. Grandmother</a:t>
                      </a:r>
                    </a:p>
                    <a:p>
                      <a:r>
                        <a:rPr lang="en-US" sz="1600" b="1" kern="1200" dirty="0" smtClean="0">
                          <a:solidFill>
                            <a:schemeClr val="lt1"/>
                          </a:solidFill>
                          <a:effectLst/>
                          <a:latin typeface="+mn-lt"/>
                          <a:ea typeface="+mn-ea"/>
                          <a:cs typeface="+mn-cs"/>
                        </a:rPr>
                        <a:t>6. Grandfather</a:t>
                      </a:r>
                    </a:p>
                    <a:p>
                      <a:r>
                        <a:rPr lang="en-US" sz="1600" b="1" kern="1200" dirty="0" smtClean="0">
                          <a:solidFill>
                            <a:schemeClr val="lt1"/>
                          </a:solidFill>
                          <a:effectLst/>
                          <a:latin typeface="+mn-lt"/>
                          <a:ea typeface="+mn-ea"/>
                          <a:cs typeface="+mn-cs"/>
                        </a:rPr>
                        <a:t>7. God mother</a:t>
                      </a:r>
                    </a:p>
                    <a:p>
                      <a:r>
                        <a:rPr lang="en-US" sz="1600" b="1" kern="1200" dirty="0" smtClean="0">
                          <a:solidFill>
                            <a:schemeClr val="lt1"/>
                          </a:solidFill>
                          <a:effectLst/>
                          <a:latin typeface="+mn-lt"/>
                          <a:ea typeface="+mn-ea"/>
                          <a:cs typeface="+mn-cs"/>
                        </a:rPr>
                        <a:t>8. Step-mother</a:t>
                      </a:r>
                    </a:p>
                    <a:p>
                      <a:r>
                        <a:rPr lang="en-US" sz="1600" b="1" kern="1200" dirty="0" smtClean="0">
                          <a:solidFill>
                            <a:schemeClr val="lt1"/>
                          </a:solidFill>
                          <a:effectLst/>
                          <a:latin typeface="+mn-lt"/>
                          <a:ea typeface="+mn-ea"/>
                          <a:cs typeface="+mn-cs"/>
                        </a:rPr>
                        <a:t>9. Step-father</a:t>
                      </a:r>
                    </a:p>
                    <a:p>
                      <a:r>
                        <a:rPr lang="en-US" sz="1600" b="1" kern="1200" dirty="0" smtClean="0">
                          <a:solidFill>
                            <a:schemeClr val="lt1"/>
                          </a:solidFill>
                          <a:effectLst/>
                          <a:latin typeface="+mn-lt"/>
                          <a:ea typeface="+mn-ea"/>
                          <a:cs typeface="+mn-cs"/>
                        </a:rPr>
                        <a:t>10. Aunt</a:t>
                      </a:r>
                    </a:p>
                    <a:p>
                      <a:endParaRPr lang="en-US" sz="1600" dirty="0"/>
                    </a:p>
                  </a:txBody>
                  <a:tcPr/>
                </a:tc>
                <a:tc>
                  <a:txBody>
                    <a:bodyPr/>
                    <a:lstStyle/>
                    <a:p>
                      <a:r>
                        <a:rPr lang="en-US" sz="1600" b="1" kern="1200" dirty="0" smtClean="0">
                          <a:solidFill>
                            <a:schemeClr val="lt1"/>
                          </a:solidFill>
                          <a:effectLst/>
                          <a:latin typeface="+mn-lt"/>
                          <a:ea typeface="+mn-ea"/>
                          <a:cs typeface="+mn-cs"/>
                        </a:rPr>
                        <a:t>List #D</a:t>
                      </a:r>
                    </a:p>
                    <a:p>
                      <a:r>
                        <a:rPr lang="en-US" sz="1600" b="1" kern="1200" dirty="0" smtClean="0">
                          <a:solidFill>
                            <a:schemeClr val="lt1"/>
                          </a:solidFill>
                          <a:effectLst/>
                          <a:latin typeface="+mn-lt"/>
                          <a:ea typeface="+mn-ea"/>
                          <a:cs typeface="+mn-cs"/>
                        </a:rPr>
                        <a:t> </a:t>
                      </a:r>
                    </a:p>
                    <a:p>
                      <a:r>
                        <a:rPr lang="en-US" sz="1600" b="1" kern="1200" dirty="0" smtClean="0">
                          <a:solidFill>
                            <a:schemeClr val="lt1"/>
                          </a:solidFill>
                          <a:effectLst/>
                          <a:latin typeface="+mn-lt"/>
                          <a:ea typeface="+mn-ea"/>
                          <a:cs typeface="+mn-cs"/>
                        </a:rPr>
                        <a:t>1. </a:t>
                      </a:r>
                      <a:r>
                        <a:rPr lang="en-US" sz="1600" b="1" kern="1200" dirty="0" smtClean="0">
                          <a:solidFill>
                            <a:srgbClr val="D5FB82"/>
                          </a:solidFill>
                          <a:effectLst/>
                          <a:latin typeface="+mn-lt"/>
                          <a:ea typeface="+mn-ea"/>
                          <a:cs typeface="+mn-cs"/>
                        </a:rPr>
                        <a:t>Mother</a:t>
                      </a:r>
                    </a:p>
                    <a:p>
                      <a:r>
                        <a:rPr lang="en-US" sz="1600" b="1" kern="1200" dirty="0" smtClean="0">
                          <a:solidFill>
                            <a:schemeClr val="lt1"/>
                          </a:solidFill>
                          <a:effectLst/>
                          <a:latin typeface="+mn-lt"/>
                          <a:ea typeface="+mn-ea"/>
                          <a:cs typeface="+mn-cs"/>
                        </a:rPr>
                        <a:t>2. </a:t>
                      </a:r>
                      <a:r>
                        <a:rPr lang="en-US" sz="1600" b="1" kern="1200" dirty="0" smtClean="0">
                          <a:solidFill>
                            <a:srgbClr val="65FFE6"/>
                          </a:solidFill>
                          <a:effectLst/>
                          <a:latin typeface="+mn-lt"/>
                          <a:ea typeface="+mn-ea"/>
                          <a:cs typeface="+mn-cs"/>
                        </a:rPr>
                        <a:t>Father</a:t>
                      </a:r>
                    </a:p>
                    <a:p>
                      <a:r>
                        <a:rPr lang="en-US" sz="1600" b="1" kern="1200" dirty="0" smtClean="0">
                          <a:solidFill>
                            <a:schemeClr val="lt1"/>
                          </a:solidFill>
                          <a:effectLst/>
                          <a:latin typeface="+mn-lt"/>
                          <a:ea typeface="+mn-ea"/>
                          <a:cs typeface="+mn-cs"/>
                        </a:rPr>
                        <a:t>3. Sister</a:t>
                      </a:r>
                    </a:p>
                    <a:p>
                      <a:r>
                        <a:rPr lang="en-US" sz="1600" b="1" kern="1200" dirty="0" smtClean="0">
                          <a:solidFill>
                            <a:schemeClr val="lt1"/>
                          </a:solidFill>
                          <a:effectLst/>
                          <a:latin typeface="+mn-lt"/>
                          <a:ea typeface="+mn-ea"/>
                          <a:cs typeface="+mn-cs"/>
                        </a:rPr>
                        <a:t>4. </a:t>
                      </a:r>
                      <a:r>
                        <a:rPr lang="en-US" sz="1600" b="1" kern="1200" dirty="0" smtClean="0">
                          <a:solidFill>
                            <a:srgbClr val="EEAC77"/>
                          </a:solidFill>
                          <a:effectLst/>
                          <a:latin typeface="+mn-lt"/>
                          <a:ea typeface="+mn-ea"/>
                          <a:cs typeface="+mn-cs"/>
                        </a:rPr>
                        <a:t>Brother</a:t>
                      </a:r>
                    </a:p>
                    <a:p>
                      <a:r>
                        <a:rPr lang="en-US" sz="1600" b="1" kern="1200" dirty="0" smtClean="0">
                          <a:solidFill>
                            <a:schemeClr val="lt1"/>
                          </a:solidFill>
                          <a:effectLst/>
                          <a:latin typeface="+mn-lt"/>
                          <a:ea typeface="+mn-ea"/>
                          <a:cs typeface="+mn-cs"/>
                        </a:rPr>
                        <a:t>5. Mother-in-law</a:t>
                      </a:r>
                    </a:p>
                    <a:p>
                      <a:r>
                        <a:rPr lang="en-US" sz="1600" b="1" kern="1200" dirty="0" smtClean="0">
                          <a:solidFill>
                            <a:schemeClr val="lt1"/>
                          </a:solidFill>
                          <a:effectLst/>
                          <a:latin typeface="+mn-lt"/>
                          <a:ea typeface="+mn-ea"/>
                          <a:cs typeface="+mn-cs"/>
                        </a:rPr>
                        <a:t>6. Father-in-law</a:t>
                      </a:r>
                    </a:p>
                    <a:p>
                      <a:r>
                        <a:rPr lang="en-US" sz="1600" b="1" kern="1200" dirty="0" smtClean="0">
                          <a:solidFill>
                            <a:schemeClr val="lt1"/>
                          </a:solidFill>
                          <a:effectLst/>
                          <a:latin typeface="+mn-lt"/>
                          <a:ea typeface="+mn-ea"/>
                          <a:cs typeface="+mn-cs"/>
                        </a:rPr>
                        <a:t>7. Cousin</a:t>
                      </a:r>
                    </a:p>
                    <a:p>
                      <a:r>
                        <a:rPr lang="en-US" sz="1600" b="1" kern="1200" dirty="0" smtClean="0">
                          <a:solidFill>
                            <a:schemeClr val="lt1"/>
                          </a:solidFill>
                          <a:effectLst/>
                          <a:latin typeface="+mn-lt"/>
                          <a:ea typeface="+mn-ea"/>
                          <a:cs typeface="+mn-cs"/>
                        </a:rPr>
                        <a:t>8. Step-mother</a:t>
                      </a:r>
                    </a:p>
                    <a:p>
                      <a:r>
                        <a:rPr lang="en-US" sz="1600" b="1" kern="1200" dirty="0" smtClean="0">
                          <a:solidFill>
                            <a:schemeClr val="lt1"/>
                          </a:solidFill>
                          <a:effectLst/>
                          <a:latin typeface="+mn-lt"/>
                          <a:ea typeface="+mn-ea"/>
                          <a:cs typeface="+mn-cs"/>
                        </a:rPr>
                        <a:t>9. Step-father</a:t>
                      </a:r>
                    </a:p>
                    <a:p>
                      <a:r>
                        <a:rPr lang="en-US" sz="1600" b="1" kern="1200" dirty="0" smtClean="0">
                          <a:solidFill>
                            <a:schemeClr val="lt1"/>
                          </a:solidFill>
                          <a:effectLst/>
                          <a:latin typeface="+mn-lt"/>
                          <a:ea typeface="+mn-ea"/>
                          <a:cs typeface="+mn-cs"/>
                        </a:rPr>
                        <a:t>10. Uncle</a:t>
                      </a:r>
                    </a:p>
                    <a:p>
                      <a:endParaRPr lang="en-US" sz="1600" dirty="0"/>
                    </a:p>
                  </a:txBody>
                  <a:tcPr/>
                </a:tc>
                <a:tc>
                  <a:txBody>
                    <a:bodyPr/>
                    <a:lstStyle/>
                    <a:p>
                      <a:pPr algn="ctr"/>
                      <a:r>
                        <a:rPr lang="en-US" sz="1600" u="sng" dirty="0" smtClean="0">
                          <a:solidFill>
                            <a:schemeClr val="tx1"/>
                          </a:solidFill>
                        </a:rPr>
                        <a:t>Average Ranks</a:t>
                      </a:r>
                    </a:p>
                    <a:p>
                      <a:pPr algn="ctr"/>
                      <a:endParaRPr lang="en-US" sz="1600" dirty="0" smtClean="0">
                        <a:solidFill>
                          <a:schemeClr val="tx1"/>
                        </a:solidFill>
                      </a:endParaRPr>
                    </a:p>
                    <a:p>
                      <a:pPr algn="ctr"/>
                      <a:r>
                        <a:rPr lang="en-US" sz="1600" b="1" dirty="0" smtClean="0">
                          <a:solidFill>
                            <a:srgbClr val="D5FB82"/>
                          </a:solidFill>
                        </a:rPr>
                        <a:t>Mother</a:t>
                      </a:r>
                      <a:r>
                        <a:rPr lang="en-US" sz="1600" b="1" baseline="0" dirty="0" smtClean="0">
                          <a:solidFill>
                            <a:srgbClr val="D5FB82"/>
                          </a:solidFill>
                        </a:rPr>
                        <a:t> </a:t>
                      </a:r>
                      <a:r>
                        <a:rPr lang="en-US" sz="1600" b="1" baseline="0" dirty="0" smtClean="0">
                          <a:solidFill>
                            <a:schemeClr val="tx1"/>
                          </a:solidFill>
                        </a:rPr>
                        <a:t>= 1.25</a:t>
                      </a:r>
                    </a:p>
                    <a:p>
                      <a:pPr algn="ctr"/>
                      <a:endParaRPr lang="en-US" sz="1600" b="1" baseline="0" dirty="0" smtClean="0">
                        <a:solidFill>
                          <a:schemeClr val="tx1"/>
                        </a:solidFill>
                      </a:endParaRPr>
                    </a:p>
                    <a:p>
                      <a:pPr algn="ctr"/>
                      <a:r>
                        <a:rPr lang="en-US" sz="1600" b="1" baseline="0" dirty="0" smtClean="0">
                          <a:solidFill>
                            <a:srgbClr val="65FFE6"/>
                          </a:solidFill>
                        </a:rPr>
                        <a:t>Father</a:t>
                      </a:r>
                      <a:r>
                        <a:rPr lang="en-US" sz="1600" b="1" baseline="0" dirty="0" smtClean="0">
                          <a:solidFill>
                            <a:schemeClr val="tx1"/>
                          </a:solidFill>
                        </a:rPr>
                        <a:t> = 1.75</a:t>
                      </a:r>
                    </a:p>
                    <a:p>
                      <a:pPr algn="ctr"/>
                      <a:endParaRPr lang="en-US" sz="1600" b="1" baseline="0" dirty="0" smtClean="0">
                        <a:solidFill>
                          <a:schemeClr val="tx1"/>
                        </a:solidFill>
                      </a:endParaRPr>
                    </a:p>
                    <a:p>
                      <a:pPr algn="ctr"/>
                      <a:r>
                        <a:rPr lang="en-US" sz="1600" b="1" baseline="0" dirty="0" smtClean="0">
                          <a:solidFill>
                            <a:srgbClr val="EEAC77"/>
                          </a:solidFill>
                        </a:rPr>
                        <a:t>Brother</a:t>
                      </a:r>
                      <a:r>
                        <a:rPr lang="en-US" sz="1600" b="1" baseline="0" dirty="0" smtClean="0">
                          <a:solidFill>
                            <a:schemeClr val="tx1"/>
                          </a:solidFill>
                        </a:rPr>
                        <a:t> = </a:t>
                      </a:r>
                    </a:p>
                    <a:p>
                      <a:pPr algn="ctr"/>
                      <a:r>
                        <a:rPr lang="en-US" sz="1600" b="1" baseline="0" dirty="0" smtClean="0">
                          <a:solidFill>
                            <a:schemeClr val="tx1"/>
                          </a:solidFill>
                        </a:rPr>
                        <a:t>4.5</a:t>
                      </a:r>
                    </a:p>
                    <a:p>
                      <a:pPr algn="ctr"/>
                      <a:endParaRPr lang="en-US" sz="1600" b="1" baseline="0" dirty="0" smtClean="0">
                        <a:solidFill>
                          <a:srgbClr val="BFF944"/>
                        </a:solidFill>
                      </a:endParaRPr>
                    </a:p>
                    <a:p>
                      <a:pPr algn="ctr"/>
                      <a:endParaRPr lang="en-US" sz="1600" b="1" dirty="0">
                        <a:solidFill>
                          <a:srgbClr val="BFF944"/>
                        </a:solidFill>
                      </a:endParaRPr>
                    </a:p>
                  </a:txBody>
                  <a:tcPr/>
                </a:tc>
              </a:tr>
            </a:tbl>
          </a:graphicData>
        </a:graphic>
      </p:graphicFrame>
    </p:spTree>
    <p:extLst>
      <p:ext uri="{BB962C8B-B14F-4D97-AF65-F5344CB8AC3E}">
        <p14:creationId xmlns:p14="http://schemas.microsoft.com/office/powerpoint/2010/main" val="40663322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Salience II</a:t>
            </a:r>
          </a:p>
        </p:txBody>
      </p:sp>
      <p:sp>
        <p:nvSpPr>
          <p:cNvPr id="23555" name="Rectangle 3"/>
          <p:cNvSpPr>
            <a:spLocks noGrp="1" noChangeArrowheads="1"/>
          </p:cNvSpPr>
          <p:nvPr>
            <p:ph idx="1"/>
          </p:nvPr>
        </p:nvSpPr>
        <p:spPr/>
        <p:txBody>
          <a:bodyPr/>
          <a:lstStyle/>
          <a:p>
            <a:pPr eaLnBrk="1" hangingPunct="1">
              <a:lnSpc>
                <a:spcPct val="90000"/>
              </a:lnSpc>
            </a:pPr>
            <a:r>
              <a:rPr lang="en-US" altLang="en-US" sz="2800" smtClean="0"/>
              <a:t>Also assumed that more salient terms occur more frequently.</a:t>
            </a:r>
          </a:p>
          <a:p>
            <a:pPr eaLnBrk="1" hangingPunct="1">
              <a:lnSpc>
                <a:spcPct val="90000"/>
              </a:lnSpc>
            </a:pPr>
            <a:r>
              <a:rPr lang="en-US" altLang="en-US" sz="2800" smtClean="0"/>
              <a:t>“Mother” occurs in 93% of all lists and is the first term mentioned on most lists. </a:t>
            </a:r>
          </a:p>
          <a:p>
            <a:pPr eaLnBrk="1" hangingPunct="1">
              <a:lnSpc>
                <a:spcPct val="90000"/>
              </a:lnSpc>
            </a:pPr>
            <a:r>
              <a:rPr lang="en-US" altLang="en-US" sz="2800" smtClean="0"/>
              <a:t>“Grandson” was mentioned by 17% of the 105 informants, and was, on average, the 15th, or last term to be listed. </a:t>
            </a:r>
          </a:p>
          <a:p>
            <a:pPr eaLnBrk="1" hangingPunct="1">
              <a:lnSpc>
                <a:spcPct val="90000"/>
              </a:lnSpc>
            </a:pPr>
            <a:r>
              <a:rPr lang="en-US" altLang="en-US" sz="2800" smtClean="0"/>
              <a:t>“Son” and “daughter” occur on only about 30% of the lists. </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altLang="en-US" smtClean="0"/>
          </a:p>
        </p:txBody>
      </p:sp>
      <p:sp>
        <p:nvSpPr>
          <p:cNvPr id="24579" name="Rectangle 3"/>
          <p:cNvSpPr>
            <a:spLocks noGrp="1" noChangeArrowheads="1"/>
          </p:cNvSpPr>
          <p:nvPr>
            <p:ph idx="1"/>
          </p:nvPr>
        </p:nvSpPr>
        <p:spPr/>
        <p:txBody>
          <a:bodyPr>
            <a:normAutofit/>
          </a:bodyPr>
          <a:lstStyle/>
          <a:p>
            <a:pPr eaLnBrk="1" hangingPunct="1">
              <a:lnSpc>
                <a:spcPct val="90000"/>
              </a:lnSpc>
            </a:pPr>
            <a:r>
              <a:rPr lang="en-US" altLang="en-US" sz="2800" dirty="0" smtClean="0"/>
              <a:t>The informants were all high school students, all of whom </a:t>
            </a:r>
            <a:r>
              <a:rPr lang="en-US" altLang="en-US" sz="2800" i="1" dirty="0" smtClean="0"/>
              <a:t>were </a:t>
            </a:r>
            <a:r>
              <a:rPr lang="en-US" altLang="en-US" sz="2800" dirty="0" smtClean="0"/>
              <a:t>sons and daughters, but none of whom </a:t>
            </a:r>
            <a:r>
              <a:rPr lang="en-US" altLang="en-US" sz="2800" i="1" dirty="0" smtClean="0"/>
              <a:t>had </a:t>
            </a:r>
            <a:r>
              <a:rPr lang="en-US" altLang="en-US" sz="2800" dirty="0" smtClean="0"/>
              <a:t>sons or daughters.</a:t>
            </a:r>
          </a:p>
          <a:p>
            <a:pPr eaLnBrk="1" hangingPunct="1">
              <a:lnSpc>
                <a:spcPct val="90000"/>
              </a:lnSpc>
            </a:pPr>
            <a:r>
              <a:rPr lang="en-US" altLang="en-US" sz="2800" dirty="0" smtClean="0"/>
              <a:t>Would Romney and </a:t>
            </a:r>
            <a:r>
              <a:rPr lang="en-US" altLang="en-US" sz="2800" dirty="0" err="1" smtClean="0"/>
              <a:t>D’Andrade’s</a:t>
            </a:r>
            <a:r>
              <a:rPr lang="en-US" altLang="en-US" sz="2800" dirty="0" smtClean="0"/>
              <a:t> findings repeat in other U.S. populations? </a:t>
            </a:r>
          </a:p>
          <a:p>
            <a:pPr eaLnBrk="1" hangingPunct="1">
              <a:lnSpc>
                <a:spcPct val="90000"/>
              </a:lnSpc>
            </a:pPr>
            <a:r>
              <a:rPr lang="en-US" altLang="en-US" sz="2800" dirty="0" smtClean="0"/>
              <a:t>We can test that, too.</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z="4000" smtClean="0"/>
              <a:t>Free listing and applied work I</a:t>
            </a:r>
          </a:p>
        </p:txBody>
      </p:sp>
      <p:sp>
        <p:nvSpPr>
          <p:cNvPr id="25603" name="Rectangle 3"/>
          <p:cNvSpPr>
            <a:spLocks noGrp="1" noChangeArrowheads="1"/>
          </p:cNvSpPr>
          <p:nvPr>
            <p:ph idx="1"/>
          </p:nvPr>
        </p:nvSpPr>
        <p:spPr/>
        <p:txBody>
          <a:bodyPr>
            <a:normAutofit fontScale="92500" lnSpcReduction="10000"/>
          </a:bodyPr>
          <a:lstStyle/>
          <a:p>
            <a:pPr eaLnBrk="1" hangingPunct="1"/>
            <a:r>
              <a:rPr lang="en-US" altLang="en-US" sz="2800" dirty="0" smtClean="0"/>
              <a:t>Free listing can be used to find out where to concentrate effort in applied research, and especially in rapid assessment. </a:t>
            </a:r>
          </a:p>
          <a:p>
            <a:pPr eaLnBrk="1" hangingPunct="1"/>
            <a:r>
              <a:rPr lang="en-US" altLang="en-US" sz="2800" dirty="0" smtClean="0"/>
              <a:t>Researchers interested in high-risk sexual behavior, for example, use the free list technique to understand domains like “ways to have sex” and “reasons to have sex.” </a:t>
            </a:r>
            <a:endParaRPr lang="en-US" altLang="en-US" sz="800" dirty="0" smtClean="0"/>
          </a:p>
          <a:p>
            <a:pPr eaLnBrk="1" hangingPunct="1"/>
            <a:r>
              <a:rPr lang="en-US" altLang="en-US" sz="1500" dirty="0" err="1" smtClean="0"/>
              <a:t>Schensul</a:t>
            </a:r>
            <a:r>
              <a:rPr lang="en-US" altLang="en-US" sz="1500" dirty="0" smtClean="0"/>
              <a:t>, S. L., J. </a:t>
            </a:r>
            <a:r>
              <a:rPr lang="en-US" altLang="en-US" sz="1500" dirty="0" err="1" smtClean="0"/>
              <a:t>Schensul</a:t>
            </a:r>
            <a:r>
              <a:rPr lang="en-US" altLang="en-US" sz="1500" dirty="0" smtClean="0"/>
              <a:t>, G. </a:t>
            </a:r>
            <a:r>
              <a:rPr lang="en-US" altLang="en-US" sz="1500" dirty="0" err="1" smtClean="0"/>
              <a:t>Oodit</a:t>
            </a:r>
            <a:r>
              <a:rPr lang="en-US" altLang="en-US" sz="1500" dirty="0" smtClean="0"/>
              <a:t>, U. </a:t>
            </a:r>
            <a:r>
              <a:rPr lang="en-US" altLang="en-US" sz="1500" dirty="0" err="1" smtClean="0"/>
              <a:t>Bowan</a:t>
            </a:r>
            <a:r>
              <a:rPr lang="en-US" altLang="en-US" sz="1500" dirty="0" smtClean="0"/>
              <a:t>, and S. </a:t>
            </a:r>
            <a:r>
              <a:rPr lang="en-US" altLang="en-US" sz="1500" dirty="0" err="1" smtClean="0"/>
              <a:t>Ragobur</a:t>
            </a:r>
            <a:r>
              <a:rPr lang="en-US" altLang="en-US" sz="1500" dirty="0" smtClean="0"/>
              <a:t>. 1994. Sexual intimacy and changing lifestyles in an era of AIDS. </a:t>
            </a:r>
            <a:r>
              <a:rPr lang="en-US" altLang="en-US" sz="1500" i="1" dirty="0" smtClean="0"/>
              <a:t>Reproductive Health Matters</a:t>
            </a:r>
            <a:r>
              <a:rPr lang="en-US" altLang="en-US" sz="1500" dirty="0" smtClean="0"/>
              <a:t> No. 3(May): 83–92.</a:t>
            </a:r>
          </a:p>
          <a:p>
            <a:pPr eaLnBrk="1" hangingPunct="1"/>
            <a:r>
              <a:rPr lang="en-US" altLang="en-US" sz="1500" dirty="0" smtClean="0"/>
              <a:t>Flores, E., S. L. Eyre, and S. G. Millstein. 1998. Sociocultural beliefs related to sex among Mexican American adolescents. </a:t>
            </a:r>
            <a:r>
              <a:rPr lang="en-US" altLang="en-US" sz="1500" i="1" dirty="0" smtClean="0"/>
              <a:t>Hispanic Journal of Behavioral Sciences</a:t>
            </a:r>
            <a:r>
              <a:rPr lang="en-US" altLang="en-US" sz="1500" dirty="0" smtClean="0"/>
              <a:t> 20(1): 60–82.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4000" smtClean="0"/>
              <a:t>Free listing and applied work II</a:t>
            </a:r>
          </a:p>
        </p:txBody>
      </p:sp>
      <p:sp>
        <p:nvSpPr>
          <p:cNvPr id="26627" name="Rectangle 3"/>
          <p:cNvSpPr>
            <a:spLocks noGrp="1" noChangeArrowheads="1"/>
          </p:cNvSpPr>
          <p:nvPr>
            <p:ph idx="1"/>
          </p:nvPr>
        </p:nvSpPr>
        <p:spPr/>
        <p:txBody>
          <a:bodyPr>
            <a:normAutofit fontScale="92500"/>
          </a:bodyPr>
          <a:lstStyle/>
          <a:p>
            <a:pPr eaLnBrk="1" hangingPunct="1"/>
            <a:r>
              <a:rPr lang="en-US" altLang="en-US" sz="2800" dirty="0" err="1" smtClean="0"/>
              <a:t>Monárrez</a:t>
            </a:r>
            <a:r>
              <a:rPr lang="en-US" altLang="en-US" sz="2800" dirty="0" smtClean="0"/>
              <a:t>-Espino worked on a food aid program for at-risk </a:t>
            </a:r>
            <a:r>
              <a:rPr lang="en-US" altLang="en-US" sz="2800" dirty="0" err="1" smtClean="0"/>
              <a:t>Tarahumara</a:t>
            </a:r>
            <a:r>
              <a:rPr lang="en-US" altLang="en-US" sz="2800" dirty="0" smtClean="0"/>
              <a:t> infants in Mexico. </a:t>
            </a:r>
          </a:p>
          <a:p>
            <a:pPr eaLnBrk="1" hangingPunct="1"/>
            <a:r>
              <a:rPr lang="en-US" altLang="en-US" sz="2800" dirty="0" smtClean="0"/>
              <a:t>A govt. agency developed a basket of foods for distribution to </a:t>
            </a:r>
            <a:r>
              <a:rPr lang="en-US" altLang="en-US" sz="2800" dirty="0" err="1" smtClean="0"/>
              <a:t>Tarahumara</a:t>
            </a:r>
            <a:r>
              <a:rPr lang="en-US" altLang="en-US" sz="2800" dirty="0" smtClean="0"/>
              <a:t> mothers, but many of the foods (like canned sardines) were culturally unacceptable. </a:t>
            </a:r>
          </a:p>
          <a:p>
            <a:pPr eaLnBrk="1" hangingPunct="1"/>
            <a:r>
              <a:rPr lang="en-US" altLang="en-US" sz="2800" dirty="0" smtClean="0"/>
              <a:t>Free listing of foods helped set things right. </a:t>
            </a:r>
          </a:p>
          <a:p>
            <a:pPr eaLnBrk="1" hangingPunct="1"/>
            <a:r>
              <a:rPr lang="es-MX" altLang="en-US" sz="1400" dirty="0" err="1" smtClean="0"/>
              <a:t>Monárrez</a:t>
            </a:r>
            <a:r>
              <a:rPr lang="es-MX" altLang="en-US" sz="1400" dirty="0" smtClean="0"/>
              <a:t>-Espino, J., T. </a:t>
            </a:r>
            <a:r>
              <a:rPr lang="es-MX" altLang="en-US" sz="1400" dirty="0" err="1" smtClean="0"/>
              <a:t>Greiner</a:t>
            </a:r>
            <a:r>
              <a:rPr lang="es-MX" altLang="en-US" sz="1400" dirty="0" smtClean="0"/>
              <a:t>, and H. </a:t>
            </a:r>
            <a:r>
              <a:rPr lang="en-US" altLang="en-US" sz="1400" dirty="0" err="1" smtClean="0"/>
              <a:t>Mártinez</a:t>
            </a:r>
            <a:r>
              <a:rPr lang="en-US" altLang="en-US" sz="1400" dirty="0" smtClean="0"/>
              <a:t>. 2004. Rapid qualitative assessment to design a food basket for young </a:t>
            </a:r>
            <a:r>
              <a:rPr lang="en-US" altLang="en-US" sz="1400" dirty="0" err="1" smtClean="0"/>
              <a:t>Tarahumara</a:t>
            </a:r>
            <a:r>
              <a:rPr lang="en-US" altLang="en-US" sz="1400" dirty="0" smtClean="0"/>
              <a:t> children in Mexico. </a:t>
            </a:r>
            <a:r>
              <a:rPr lang="en-US" altLang="en-US" sz="1400" i="1" dirty="0" smtClean="0"/>
              <a:t>Scandinavian Journal of Nutrition</a:t>
            </a:r>
            <a:r>
              <a:rPr lang="en-US" altLang="en-US" sz="1400" dirty="0" smtClean="0"/>
              <a:t> 48:4–12.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4000" dirty="0" smtClean="0"/>
              <a:t>Free listing and applied work III </a:t>
            </a:r>
          </a:p>
        </p:txBody>
      </p:sp>
      <p:sp>
        <p:nvSpPr>
          <p:cNvPr id="27651" name="Rectangle 3"/>
          <p:cNvSpPr>
            <a:spLocks noGrp="1" noChangeArrowheads="1"/>
          </p:cNvSpPr>
          <p:nvPr>
            <p:ph idx="1"/>
          </p:nvPr>
        </p:nvSpPr>
        <p:spPr/>
        <p:txBody>
          <a:bodyPr>
            <a:normAutofit/>
          </a:bodyPr>
          <a:lstStyle/>
          <a:p>
            <a:pPr eaLnBrk="1" hangingPunct="1">
              <a:lnSpc>
                <a:spcPct val="90000"/>
              </a:lnSpc>
            </a:pPr>
            <a:r>
              <a:rPr lang="en-US" altLang="en-US" sz="2400" dirty="0" smtClean="0"/>
              <a:t>Robert Trotter (1981) asked 378 Mexican Americans to name the home remedies they knew and what illnesses each remedy was for.</a:t>
            </a:r>
          </a:p>
          <a:p>
            <a:pPr eaLnBrk="1" hangingPunct="1">
              <a:lnSpc>
                <a:spcPct val="90000"/>
              </a:lnSpc>
            </a:pPr>
            <a:r>
              <a:rPr lang="en-US" altLang="en-US" sz="2400" dirty="0" smtClean="0"/>
              <a:t>510 remedies for treating 198 illnesses. </a:t>
            </a:r>
          </a:p>
          <a:p>
            <a:pPr eaLnBrk="1" hangingPunct="1">
              <a:lnSpc>
                <a:spcPct val="90000"/>
              </a:lnSpc>
            </a:pPr>
            <a:r>
              <a:rPr lang="en-US" altLang="en-US" sz="2400" dirty="0" smtClean="0"/>
              <a:t>The 25 most-frequently mentioned remedies were 41% of the cases</a:t>
            </a:r>
          </a:p>
          <a:p>
            <a:pPr eaLnBrk="1" hangingPunct="1">
              <a:lnSpc>
                <a:spcPct val="90000"/>
              </a:lnSpc>
            </a:pPr>
            <a:r>
              <a:rPr lang="en-US" altLang="en-US" sz="2400" dirty="0" smtClean="0"/>
              <a:t>The 70 most-frequently mentioned illnesses were 84% of the cases. </a:t>
            </a:r>
          </a:p>
          <a:p>
            <a:pPr eaLnBrk="1" hangingPunct="1">
              <a:lnSpc>
                <a:spcPct val="90000"/>
              </a:lnSpc>
            </a:pPr>
            <a:r>
              <a:rPr lang="en-US" altLang="en-US" sz="1400" dirty="0" smtClean="0"/>
              <a:t>Trotter, R. T., II. 1981. </a:t>
            </a:r>
            <a:r>
              <a:rPr lang="en-US" altLang="en-US" sz="1400" dirty="0" err="1" smtClean="0"/>
              <a:t>Remedios</a:t>
            </a:r>
            <a:r>
              <a:rPr lang="en-US" altLang="en-US" sz="1400" dirty="0" smtClean="0"/>
              <a:t> </a:t>
            </a:r>
            <a:r>
              <a:rPr lang="en-US" altLang="en-US" sz="1400" dirty="0" err="1" smtClean="0"/>
              <a:t>caseros</a:t>
            </a:r>
            <a:r>
              <a:rPr lang="en-US" altLang="en-US" sz="1400" dirty="0" smtClean="0"/>
              <a:t>: Mexican-American home remedies and community health problems. Social Science and Medicine 15B:107B–14.</a:t>
            </a:r>
          </a:p>
          <a:p>
            <a:pPr eaLnBrk="1" hangingPunct="1">
              <a:lnSpc>
                <a:spcPct val="90000"/>
              </a:lnSpc>
            </a:pPr>
            <a:endParaRPr lang="en-US" altLang="en-US" sz="12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altLang="en-US" smtClean="0"/>
          </a:p>
        </p:txBody>
      </p:sp>
      <p:sp>
        <p:nvSpPr>
          <p:cNvPr id="28675" name="Rectangle 3"/>
          <p:cNvSpPr>
            <a:spLocks noGrp="1" noChangeArrowheads="1"/>
          </p:cNvSpPr>
          <p:nvPr>
            <p:ph idx="1"/>
          </p:nvPr>
        </p:nvSpPr>
        <p:spPr/>
        <p:txBody>
          <a:bodyPr/>
          <a:lstStyle/>
          <a:p>
            <a:pPr eaLnBrk="1" hangingPunct="1">
              <a:lnSpc>
                <a:spcPct val="90000"/>
              </a:lnSpc>
            </a:pPr>
            <a:r>
              <a:rPr lang="en-US" altLang="en-US" sz="2800" smtClean="0"/>
              <a:t>Trotter’s free-list data reveal a lot about Mexican American perceptions of illness and home cures. </a:t>
            </a:r>
          </a:p>
          <a:p>
            <a:pPr eaLnBrk="1" hangingPunct="1">
              <a:lnSpc>
                <a:spcPct val="90000"/>
              </a:lnSpc>
            </a:pPr>
            <a:r>
              <a:rPr lang="en-US" altLang="en-US" sz="2800" smtClean="0"/>
              <a:t>He counted:</a:t>
            </a:r>
          </a:p>
          <a:p>
            <a:pPr lvl="1" eaLnBrk="1" hangingPunct="1">
              <a:lnSpc>
                <a:spcPct val="90000"/>
              </a:lnSpc>
            </a:pPr>
            <a:r>
              <a:rPr lang="en-US" altLang="en-US" sz="2400" smtClean="0"/>
              <a:t>which ailments were reported more frequently by men and which by women</a:t>
            </a:r>
          </a:p>
          <a:p>
            <a:pPr lvl="1" eaLnBrk="1" hangingPunct="1">
              <a:lnSpc>
                <a:spcPct val="90000"/>
              </a:lnSpc>
            </a:pPr>
            <a:r>
              <a:rPr lang="en-US" altLang="en-US" sz="2400" smtClean="0"/>
              <a:t>which ailments were reported more frequently by older people and which by younger people</a:t>
            </a:r>
          </a:p>
          <a:p>
            <a:pPr lvl="1" eaLnBrk="1" hangingPunct="1">
              <a:lnSpc>
                <a:spcPct val="90000"/>
              </a:lnSpc>
            </a:pPr>
            <a:r>
              <a:rPr lang="en-US" altLang="en-US" sz="2400" smtClean="0"/>
              <a:t>which by those born in Mexico and which by those born in the United States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Free listing and applied work </a:t>
            </a:r>
            <a:r>
              <a:rPr lang="en-US" altLang="en-US" sz="4000" dirty="0" smtClean="0"/>
              <a:t>IV</a:t>
            </a:r>
            <a:endParaRPr lang="en-US" sz="4000" dirty="0"/>
          </a:p>
        </p:txBody>
      </p:sp>
      <p:sp>
        <p:nvSpPr>
          <p:cNvPr id="3" name="Content Placeholder 2"/>
          <p:cNvSpPr>
            <a:spLocks noGrp="1"/>
          </p:cNvSpPr>
          <p:nvPr>
            <p:ph idx="1"/>
          </p:nvPr>
        </p:nvSpPr>
        <p:spPr>
          <a:xfrm>
            <a:off x="720724" y="2057400"/>
            <a:ext cx="8042276" cy="4343400"/>
          </a:xfrm>
        </p:spPr>
        <p:txBody>
          <a:bodyPr/>
          <a:lstStyle/>
          <a:p>
            <a:pPr marL="0" indent="0">
              <a:buNone/>
            </a:pPr>
            <a:r>
              <a:rPr lang="en-US" dirty="0"/>
              <a:t>Chavez et al. (1995</a:t>
            </a:r>
            <a:r>
              <a:rPr lang="en-US" dirty="0" smtClean="0"/>
              <a:t>): causes of </a:t>
            </a:r>
            <a:r>
              <a:rPr lang="en-US" dirty="0"/>
              <a:t>breast and cervical cancer among Anglo, Salvadoran, Mexican, and Chicana women, as well as </a:t>
            </a:r>
            <a:r>
              <a:rPr lang="en-US" dirty="0" smtClean="0"/>
              <a:t>primary </a:t>
            </a:r>
            <a:r>
              <a:rPr lang="en-US" dirty="0"/>
              <a:t>care </a:t>
            </a:r>
            <a:r>
              <a:rPr lang="en-US" dirty="0" smtClean="0"/>
              <a:t>physicians </a:t>
            </a:r>
            <a:r>
              <a:rPr lang="en-US" dirty="0"/>
              <a:t>of varied ethnic background</a:t>
            </a:r>
            <a:r>
              <a:rPr lang="en-US" dirty="0" smtClean="0"/>
              <a:t>.</a:t>
            </a:r>
          </a:p>
        </p:txBody>
      </p:sp>
    </p:spTree>
    <p:extLst>
      <p:ext uri="{BB962C8B-B14F-4D97-AF65-F5344CB8AC3E}">
        <p14:creationId xmlns:p14="http://schemas.microsoft.com/office/powerpoint/2010/main" val="303567833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0" y="533400"/>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altLang="en-US" sz="3000" b="1" dirty="0">
                <a:solidFill>
                  <a:schemeClr val="accent1"/>
                </a:solidFill>
                <a:latin typeface="News Gothic MT"/>
                <a:cs typeface="News Gothic MT"/>
              </a:rPr>
              <a:t>Example of Explanatory Models</a:t>
            </a:r>
            <a:br>
              <a:rPr lang="en-US" altLang="en-US" sz="3000" b="1" dirty="0">
                <a:solidFill>
                  <a:schemeClr val="accent1"/>
                </a:solidFill>
                <a:latin typeface="News Gothic MT"/>
                <a:cs typeface="News Gothic MT"/>
              </a:rPr>
            </a:br>
            <a:r>
              <a:rPr lang="en-US" altLang="en-US" sz="3000" b="1" i="1" dirty="0">
                <a:solidFill>
                  <a:schemeClr val="accent1"/>
                </a:solidFill>
                <a:latin typeface="News Gothic MT"/>
                <a:cs typeface="News Gothic MT"/>
              </a:rPr>
              <a:t>Folk Models of Breast Cancer</a:t>
            </a:r>
          </a:p>
        </p:txBody>
      </p:sp>
      <p:sp>
        <p:nvSpPr>
          <p:cNvPr id="49155" name="Rectangle 3"/>
          <p:cNvSpPr>
            <a:spLocks noChangeArrowheads="1"/>
          </p:cNvSpPr>
          <p:nvPr/>
        </p:nvSpPr>
        <p:spPr bwMode="auto">
          <a:xfrm>
            <a:off x="176212" y="6189663"/>
            <a:ext cx="84978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sz="800" dirty="0"/>
              <a:t>Chavez, L. R., F. A. Hubbell, J. M. </a:t>
            </a:r>
            <a:r>
              <a:rPr lang="en-US" sz="800" dirty="0" err="1"/>
              <a:t>McMullin</a:t>
            </a:r>
            <a:r>
              <a:rPr lang="en-US" sz="800" dirty="0"/>
              <a:t>, R. G. Martinez, and S. I. Mishra. 1995. </a:t>
            </a:r>
            <a:r>
              <a:rPr lang="en-US" sz="800" dirty="0" smtClean="0"/>
              <a:t>Structure and </a:t>
            </a:r>
            <a:r>
              <a:rPr lang="en-US" sz="800" dirty="0"/>
              <a:t>meaning in models of breast and cervical cancer risk factors: A comparison of </a:t>
            </a:r>
            <a:r>
              <a:rPr lang="en-US" sz="800" dirty="0" smtClean="0"/>
              <a:t>perceptions among </a:t>
            </a:r>
            <a:r>
              <a:rPr lang="en-US" sz="800" dirty="0"/>
              <a:t>Latinas, Anglo women, and physicians. </a:t>
            </a:r>
            <a:r>
              <a:rPr lang="en-US" sz="800" i="1" dirty="0"/>
              <a:t>Medical Anthropology Quarterly </a:t>
            </a:r>
            <a:r>
              <a:rPr lang="en-US" sz="800" dirty="0"/>
              <a:t>9 (1): 40–74.</a:t>
            </a:r>
            <a:endParaRPr lang="en-US" altLang="en-US" sz="800" i="1" dirty="0"/>
          </a:p>
        </p:txBody>
      </p:sp>
      <p:sp>
        <p:nvSpPr>
          <p:cNvPr id="49156" name="Rectangle 4"/>
          <p:cNvSpPr>
            <a:spLocks noChangeArrowheads="1"/>
          </p:cNvSpPr>
          <p:nvPr/>
        </p:nvSpPr>
        <p:spPr bwMode="auto">
          <a:xfrm>
            <a:off x="292100" y="16002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1pPr>
            <a:lvl2pPr marL="742950" indent="-285750">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2pPr>
            <a:lvl3pPr marL="1143000" indent="-228600">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3pPr>
            <a:lvl4pPr marL="1600200" indent="-228600">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4pPr>
            <a:lvl5pPr marL="2057400" indent="-228600">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5pPr>
            <a:lvl6pPr marL="2514600" indent="-228600" eaLnBrk="0" fontAlgn="base" hangingPunct="0">
              <a:spcBef>
                <a:spcPct val="0"/>
              </a:spcBef>
              <a:spcAft>
                <a:spcPct val="0"/>
              </a:spcAft>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6pPr>
            <a:lvl7pPr marL="2971800" indent="-228600" eaLnBrk="0" fontAlgn="base" hangingPunct="0">
              <a:spcBef>
                <a:spcPct val="0"/>
              </a:spcBef>
              <a:spcAft>
                <a:spcPct val="0"/>
              </a:spcAft>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7pPr>
            <a:lvl8pPr marL="3429000" indent="-228600" eaLnBrk="0" fontAlgn="base" hangingPunct="0">
              <a:spcBef>
                <a:spcPct val="0"/>
              </a:spcBef>
              <a:spcAft>
                <a:spcPct val="0"/>
              </a:spcAft>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8pPr>
            <a:lvl9pPr marL="3886200" indent="-228600" eaLnBrk="0" fontAlgn="base" hangingPunct="0">
              <a:spcBef>
                <a:spcPct val="0"/>
              </a:spcBef>
              <a:spcAft>
                <a:spcPct val="0"/>
              </a:spcAft>
              <a:tabLst>
                <a:tab pos="1257300" algn="l"/>
                <a:tab pos="1714500" algn="l"/>
                <a:tab pos="2971800" algn="l"/>
                <a:tab pos="3543300" algn="l"/>
                <a:tab pos="4800600" algn="l"/>
                <a:tab pos="5257800" algn="l"/>
                <a:tab pos="6286500" algn="l"/>
                <a:tab pos="6858000" algn="l"/>
                <a:tab pos="7086600" algn="l"/>
                <a:tab pos="8001000" algn="l"/>
              </a:tabLst>
              <a:defRPr>
                <a:solidFill>
                  <a:schemeClr val="tx1"/>
                </a:solidFill>
                <a:latin typeface="Tahoma" pitchFamily="34" charset="0"/>
              </a:defRPr>
            </a:lvl9pPr>
          </a:lstStyle>
          <a:p>
            <a:r>
              <a:rPr lang="en-US" altLang="en-US" sz="1200" dirty="0">
                <a:latin typeface="Times New Roman" pitchFamily="18" charset="0"/>
                <a:cs typeface="Times New Roman" pitchFamily="18" charset="0"/>
              </a:rPr>
              <a:t> </a:t>
            </a:r>
          </a:p>
          <a:p>
            <a:r>
              <a:rPr lang="en-US" altLang="en-US" sz="1000" dirty="0">
                <a:latin typeface="Times New Roman" pitchFamily="18" charset="0"/>
                <a:cs typeface="Times New Roman" pitchFamily="18" charset="0"/>
              </a:rPr>
              <a:t>Salvadoran women		Mexican women		Chicanas		Anglo women		Physicians</a:t>
            </a:r>
          </a:p>
          <a:p>
            <a:r>
              <a:rPr lang="en-US" altLang="en-US" sz="1000" i="1" dirty="0">
                <a:latin typeface="Times New Roman" pitchFamily="18" charset="0"/>
                <a:cs typeface="Times New Roman" pitchFamily="18" charset="0"/>
              </a:rPr>
              <a:t>(N = 28)	%</a:t>
            </a:r>
            <a:r>
              <a:rPr lang="en-US" altLang="en-US" sz="1000" i="1" baseline="30000" dirty="0">
                <a:latin typeface="Times New Roman" pitchFamily="18" charset="0"/>
                <a:cs typeface="Times New Roman" pitchFamily="18" charset="0"/>
              </a:rPr>
              <a:t>a</a:t>
            </a:r>
            <a:r>
              <a:rPr lang="en-US" altLang="en-US" sz="1000" i="1" dirty="0">
                <a:latin typeface="Times New Roman" pitchFamily="18" charset="0"/>
                <a:cs typeface="Times New Roman" pitchFamily="18" charset="0"/>
              </a:rPr>
              <a:t>	(N = 39)	%	(N = 27)	%	(N = 27)	%	(N = 30)	%</a:t>
            </a:r>
          </a:p>
          <a:p>
            <a:r>
              <a:rPr lang="en-US" altLang="en-US" sz="1200" dirty="0">
                <a:latin typeface="Times New Roman" pitchFamily="18" charset="0"/>
                <a:cs typeface="Times New Roman" pitchFamily="18" charset="0"/>
              </a:rPr>
              <a:t> </a:t>
            </a:r>
          </a:p>
        </p:txBody>
      </p:sp>
      <p:sp>
        <p:nvSpPr>
          <p:cNvPr id="49157" name="Rectangle 5"/>
          <p:cNvSpPr>
            <a:spLocks noChangeArrowheads="1"/>
          </p:cNvSpPr>
          <p:nvPr/>
        </p:nvSpPr>
        <p:spPr bwMode="auto">
          <a:xfrm>
            <a:off x="292100" y="2209800"/>
            <a:ext cx="8382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1pPr>
            <a:lvl2pPr marL="742950" indent="-285750">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2pPr>
            <a:lvl3pPr marL="1143000" indent="-228600">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3pPr>
            <a:lvl4pPr marL="1600200" indent="-228600">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4pPr>
            <a:lvl5pPr marL="2057400" indent="-228600">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5pPr>
            <a:lvl6pPr marL="2514600" indent="-228600" eaLnBrk="0" fontAlgn="base" hangingPunct="0">
              <a:spcBef>
                <a:spcPct val="0"/>
              </a:spcBef>
              <a:spcAft>
                <a:spcPct val="0"/>
              </a:spcAft>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6pPr>
            <a:lvl7pPr marL="2971800" indent="-228600" eaLnBrk="0" fontAlgn="base" hangingPunct="0">
              <a:spcBef>
                <a:spcPct val="0"/>
              </a:spcBef>
              <a:spcAft>
                <a:spcPct val="0"/>
              </a:spcAft>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7pPr>
            <a:lvl8pPr marL="3429000" indent="-228600" eaLnBrk="0" fontAlgn="base" hangingPunct="0">
              <a:spcBef>
                <a:spcPct val="0"/>
              </a:spcBef>
              <a:spcAft>
                <a:spcPct val="0"/>
              </a:spcAft>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8pPr>
            <a:lvl9pPr marL="3886200" indent="-228600" eaLnBrk="0" fontAlgn="base" hangingPunct="0">
              <a:spcBef>
                <a:spcPct val="0"/>
              </a:spcBef>
              <a:spcAft>
                <a:spcPct val="0"/>
              </a:spcAft>
              <a:tabLst>
                <a:tab pos="1257300" algn="l"/>
                <a:tab pos="1714500" algn="l"/>
                <a:tab pos="2971800" algn="l"/>
                <a:tab pos="3543300" algn="l"/>
                <a:tab pos="4800600" algn="l"/>
                <a:tab pos="5257800" algn="l"/>
                <a:tab pos="6286500" algn="l"/>
                <a:tab pos="6858000" algn="l"/>
                <a:tab pos="7086600" algn="l"/>
                <a:tab pos="7886700" algn="l"/>
                <a:tab pos="8001000" algn="l"/>
              </a:tabLst>
              <a:defRPr>
                <a:solidFill>
                  <a:schemeClr val="tx1"/>
                </a:solidFill>
                <a:latin typeface="Tahoma" pitchFamily="34" charset="0"/>
              </a:defRPr>
            </a:lvl9pPr>
          </a:lstStyle>
          <a:p>
            <a:r>
              <a:rPr lang="en-US" altLang="en-US" sz="1000" dirty="0">
                <a:latin typeface="Times New Roman" pitchFamily="18" charset="0"/>
                <a:cs typeface="Times New Roman" pitchFamily="18" charset="0"/>
              </a:rPr>
              <a:t> </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Blows, bruises	29	Blows, bruises	64	Chemicals in food	30	Family history	67	Family history	100</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Problems producing	29	Never breast-feeding	33	Environmental	26	Radiation	26	Obesity	  37</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milk		  		pollution							</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Breast implants	21	Chemicals in food	28	Blows, bruises	26	Unhealthy diet	19	Hormone	  33</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								supplements</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Disorderly, wild life	16	Excessive fondling	23	Lack of medical	26	Smoking	19	First child after 30	  30</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				</a:t>
            </a:r>
            <a:r>
              <a:rPr lang="en-US" altLang="en-US" sz="1000" dirty="0" err="1">
                <a:latin typeface="Times New Roman" pitchFamily="18" charset="0"/>
                <a:cs typeface="Times New Roman" pitchFamily="18" charset="0"/>
              </a:rPr>
              <a:t>atten</a:t>
            </a:r>
            <a:r>
              <a:rPr lang="en-US" altLang="en-US" sz="1000" dirty="0">
                <a:latin typeface="Times New Roman" pitchFamily="18" charset="0"/>
                <a:cs typeface="Times New Roman" pitchFamily="18" charset="0"/>
              </a:rPr>
              <a:t>.				  </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Excessive fondling	14	Problem producing	23	Family history	26	Birth control	19	High fat diet	  30</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		milk				pills	</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Smoking	14	Birth control pills	18	Never breast-feeding	22	Environmental	19	Prior history of	  30</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						pollution		cancer</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Never breast-feeding	14	Breast-feeding	15	Smoking	19	It just happens	15	Age		  27</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Lack of hygiene	14	Lack of medical </a:t>
            </a:r>
            <a:r>
              <a:rPr lang="en-US" altLang="en-US" sz="1000" dirty="0" err="1">
                <a:latin typeface="Times New Roman" pitchFamily="18" charset="0"/>
                <a:cs typeface="Times New Roman" pitchFamily="18" charset="0"/>
              </a:rPr>
              <a:t>atten</a:t>
            </a:r>
            <a:r>
              <a:rPr lang="en-US" altLang="en-US" sz="1000" dirty="0">
                <a:latin typeface="Times New Roman" pitchFamily="18" charset="0"/>
                <a:cs typeface="Times New Roman" pitchFamily="18" charset="0"/>
              </a:rPr>
              <a:t>.	15	High fat diet	11	Blows, bruises	15	No children	  20</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Family history	11	Smoking	13	Large breasts	11	Never breast-	11	Smoking	  17</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						feeding</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Abortions	11	Too much alcohol	13	Too much caffeine	11	Fibrocystic breasts	11	Fibrocystic breasts	  13</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Illegal drugs	11	No children	13	Birth control pills	11	High fat diet	11	Ethnicity	  13</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Dirty work	11	Lack of hygiene	  8					Early menses	  13</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environment</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		Illegal drugs	  8					Birth control pills	  13</a:t>
            </a:r>
            <a:endParaRPr lang="en-US" altLang="en-US" sz="1200" dirty="0">
              <a:latin typeface="Times New Roman" pitchFamily="18" charset="0"/>
              <a:cs typeface="Times New Roman" pitchFamily="18" charset="0"/>
            </a:endParaRPr>
          </a:p>
          <a:p>
            <a:r>
              <a:rPr lang="en-US" altLang="en-US" sz="1000" dirty="0">
                <a:latin typeface="Times New Roman" pitchFamily="18" charset="0"/>
                <a:cs typeface="Times New Roman" pitchFamily="18" charset="0"/>
              </a:rPr>
              <a:t>		Family history	  8	</a:t>
            </a:r>
            <a:endParaRPr lang="en-US" altLang="en-US" sz="1200" dirty="0">
              <a:latin typeface="Times New Roman" pitchFamily="18" charset="0"/>
              <a:cs typeface="Times New Roman" pitchFamily="18" charset="0"/>
            </a:endParaRPr>
          </a:p>
          <a:p>
            <a:endParaRPr lang="en-US" altLang="en-US" sz="1000" baseline="30000" dirty="0">
              <a:latin typeface="Times New Roman" pitchFamily="18" charset="0"/>
              <a:cs typeface="Times New Roman" pitchFamily="18" charset="0"/>
            </a:endParaRPr>
          </a:p>
          <a:p>
            <a:endParaRPr lang="en-US" altLang="en-US" sz="1000" baseline="30000" dirty="0">
              <a:latin typeface="Times New Roman" pitchFamily="18" charset="0"/>
              <a:cs typeface="Times New Roman" pitchFamily="18" charset="0"/>
            </a:endParaRPr>
          </a:p>
          <a:p>
            <a:r>
              <a:rPr lang="en-US" altLang="en-US" sz="1000" baseline="30000" dirty="0" err="1">
                <a:latin typeface="Times New Roman" pitchFamily="18" charset="0"/>
                <a:cs typeface="Times New Roman" pitchFamily="18" charset="0"/>
              </a:rPr>
              <a:t>a</a:t>
            </a:r>
            <a:r>
              <a:rPr lang="en-US" altLang="en-US" sz="1000" dirty="0" err="1">
                <a:latin typeface="Times New Roman" pitchFamily="18" charset="0"/>
                <a:cs typeface="Times New Roman" pitchFamily="18" charset="0"/>
              </a:rPr>
              <a:t>Respondents</a:t>
            </a:r>
            <a:r>
              <a:rPr lang="en-US" altLang="en-US" sz="1000" dirty="0">
                <a:latin typeface="Times New Roman" pitchFamily="18" charset="0"/>
                <a:cs typeface="Times New Roman" pitchFamily="18" charset="0"/>
              </a:rPr>
              <a:t> often listed more than one risk factor. Consequently, percentages do not add up to 100.</a:t>
            </a:r>
            <a:r>
              <a:rPr lang="en-US" altLang="en-US" sz="1000" dirty="0">
                <a:latin typeface="Times New Roman" pitchFamily="18" charset="0"/>
              </a:rPr>
              <a:t> </a:t>
            </a:r>
          </a:p>
        </p:txBody>
      </p:sp>
      <p:sp>
        <p:nvSpPr>
          <p:cNvPr id="49158" name="Line 6"/>
          <p:cNvSpPr>
            <a:spLocks noChangeShapeType="1"/>
          </p:cNvSpPr>
          <p:nvPr/>
        </p:nvSpPr>
        <p:spPr bwMode="auto">
          <a:xfrm>
            <a:off x="368300" y="1752600"/>
            <a:ext cx="815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59" name="Line 7"/>
          <p:cNvSpPr>
            <a:spLocks noChangeShapeType="1"/>
          </p:cNvSpPr>
          <p:nvPr/>
        </p:nvSpPr>
        <p:spPr bwMode="auto">
          <a:xfrm>
            <a:off x="368300" y="2209800"/>
            <a:ext cx="815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60" name="Line 8"/>
          <p:cNvSpPr>
            <a:spLocks noChangeShapeType="1"/>
          </p:cNvSpPr>
          <p:nvPr/>
        </p:nvSpPr>
        <p:spPr bwMode="auto">
          <a:xfrm>
            <a:off x="368300" y="57150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12639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1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98475" y="1295400"/>
            <a:ext cx="8264525" cy="5183187"/>
          </a:xfrm>
        </p:spPr>
        <p:txBody>
          <a:bodyPr>
            <a:normAutofit lnSpcReduction="10000"/>
          </a:bodyPr>
          <a:lstStyle/>
          <a:p>
            <a:r>
              <a:rPr lang="en-US" altLang="en-US" sz="2800" dirty="0" err="1" smtClean="0">
                <a:solidFill>
                  <a:schemeClr val="tx2">
                    <a:lumMod val="75000"/>
                    <a:lumOff val="25000"/>
                  </a:schemeClr>
                </a:solidFill>
              </a:rPr>
              <a:t>Listable</a:t>
            </a:r>
            <a:r>
              <a:rPr lang="en-US" altLang="en-US" sz="2800" dirty="0" smtClean="0">
                <a:solidFill>
                  <a:schemeClr val="tx2">
                    <a:lumMod val="75000"/>
                    <a:lumOff val="25000"/>
                  </a:schemeClr>
                </a:solidFill>
              </a:rPr>
              <a:t> domains</a:t>
            </a:r>
            <a:endParaRPr lang="en-US" altLang="en-US" sz="2800" dirty="0">
              <a:solidFill>
                <a:schemeClr val="tx2">
                  <a:lumMod val="75000"/>
                  <a:lumOff val="25000"/>
                </a:schemeClr>
              </a:solidFill>
            </a:endParaRPr>
          </a:p>
          <a:p>
            <a:pPr lvl="1"/>
            <a:r>
              <a:rPr lang="en-US" altLang="en-US" sz="2400" dirty="0" smtClean="0"/>
              <a:t>Name </a:t>
            </a:r>
            <a:r>
              <a:rPr lang="en-US" altLang="en-US" sz="2400" dirty="0"/>
              <a:t>items in a </a:t>
            </a:r>
            <a:r>
              <a:rPr lang="en-US" altLang="en-US" sz="2400" dirty="0" smtClean="0"/>
              <a:t>clearly-defined</a:t>
            </a:r>
            <a:r>
              <a:rPr lang="en-US" altLang="en-US" sz="2400" smtClean="0"/>
              <a:t>, coherent </a:t>
            </a:r>
            <a:r>
              <a:rPr lang="en-US" altLang="en-US" sz="2400" dirty="0"/>
              <a:t>domain</a:t>
            </a:r>
          </a:p>
          <a:p>
            <a:pPr lvl="2"/>
            <a:r>
              <a:rPr lang="en-US" altLang="en-US" sz="2000" dirty="0"/>
              <a:t>E.g., Kinds of contraceptives, types of sexual behaviors, categories of health </a:t>
            </a:r>
            <a:r>
              <a:rPr lang="en-US" altLang="en-US" sz="2000" dirty="0" smtClean="0"/>
              <a:t>providers, racial and ethnic categories.</a:t>
            </a:r>
            <a:endParaRPr lang="en-US" altLang="en-US" sz="2000" dirty="0"/>
          </a:p>
          <a:p>
            <a:r>
              <a:rPr lang="en-US" altLang="en-US" sz="2800" dirty="0" smtClean="0">
                <a:solidFill>
                  <a:srgbClr val="18579B"/>
                </a:solidFill>
              </a:rPr>
              <a:t>Not easily </a:t>
            </a:r>
            <a:r>
              <a:rPr lang="en-US" altLang="en-US" sz="2800" dirty="0" err="1" smtClean="0">
                <a:solidFill>
                  <a:srgbClr val="18579B"/>
                </a:solidFill>
              </a:rPr>
              <a:t>listable</a:t>
            </a:r>
            <a:r>
              <a:rPr lang="en-US" altLang="en-US" sz="2800" dirty="0" smtClean="0">
                <a:solidFill>
                  <a:srgbClr val="18579B"/>
                </a:solidFill>
              </a:rPr>
              <a:t> </a:t>
            </a:r>
            <a:r>
              <a:rPr lang="en-US" altLang="en-US" sz="2800" dirty="0" smtClean="0">
                <a:solidFill>
                  <a:srgbClr val="18579B"/>
                </a:solidFill>
              </a:rPr>
              <a:t>domains</a:t>
            </a:r>
            <a:endParaRPr lang="en-US" altLang="en-US" sz="2400" dirty="0" smtClean="0"/>
          </a:p>
          <a:p>
            <a:pPr lvl="1"/>
            <a:r>
              <a:rPr lang="en-US" altLang="en-US" sz="2400" dirty="0" smtClean="0"/>
              <a:t>List </a:t>
            </a:r>
            <a:r>
              <a:rPr lang="en-US" altLang="en-US" sz="2400" dirty="0"/>
              <a:t>items </a:t>
            </a:r>
            <a:r>
              <a:rPr lang="en-US" altLang="en-US" sz="2400" dirty="0" smtClean="0"/>
              <a:t>in fuzzy </a:t>
            </a:r>
            <a:r>
              <a:rPr lang="en-US" altLang="en-US" sz="2400" dirty="0"/>
              <a:t>domains that </a:t>
            </a:r>
            <a:r>
              <a:rPr lang="en-US" altLang="en-US" sz="2400" dirty="0" smtClean="0"/>
              <a:t>are not clearly </a:t>
            </a:r>
            <a:r>
              <a:rPr lang="en-US" altLang="en-US" sz="2400" dirty="0"/>
              <a:t>delineated</a:t>
            </a:r>
          </a:p>
          <a:p>
            <a:pPr lvl="2"/>
            <a:r>
              <a:rPr lang="en-US" altLang="en-US" sz="2000" dirty="0"/>
              <a:t>E.g., </a:t>
            </a:r>
            <a:r>
              <a:rPr lang="en-US" altLang="en-US" sz="2000" dirty="0" smtClean="0"/>
              <a:t>Things mothers do, kinds </a:t>
            </a:r>
            <a:r>
              <a:rPr lang="en-US" altLang="en-US" sz="2000" dirty="0"/>
              <a:t>of reform-oriented teaching behaviors, kinds of </a:t>
            </a:r>
            <a:r>
              <a:rPr lang="en-US" altLang="en-US" sz="2000" dirty="0" smtClean="0"/>
              <a:t>“green</a:t>
            </a:r>
            <a:r>
              <a:rPr lang="en-US" altLang="en-US" sz="2000" dirty="0"/>
              <a:t>” behaviors, rationales for picking one kind of insurance over </a:t>
            </a:r>
            <a:r>
              <a:rPr lang="en-US" altLang="en-US" sz="2000" dirty="0" smtClean="0"/>
              <a:t>another.</a:t>
            </a:r>
            <a:endParaRPr lang="en-US" altLang="en-US" sz="2000" dirty="0"/>
          </a:p>
          <a:p>
            <a:pPr lvl="1"/>
            <a:r>
              <a:rPr lang="en-US" altLang="en-US" sz="2400" dirty="0" smtClean="0"/>
              <a:t>You </a:t>
            </a:r>
            <a:r>
              <a:rPr lang="en-US" altLang="en-US" sz="2400" dirty="0"/>
              <a:t>may need </a:t>
            </a:r>
            <a:r>
              <a:rPr lang="en-US" altLang="en-US" sz="2400" dirty="0" smtClean="0"/>
              <a:t>multiple </a:t>
            </a:r>
            <a:r>
              <a:rPr lang="en-US" altLang="en-US" sz="2400" dirty="0"/>
              <a:t>prompts and probes</a:t>
            </a:r>
          </a:p>
          <a:p>
            <a:pPr lvl="2"/>
            <a:r>
              <a:rPr lang="en-US" altLang="en-US" sz="2000" dirty="0"/>
              <a:t>E.g., What do people do to help the environment? How do you know if someone is an environmentalist?</a:t>
            </a:r>
          </a:p>
          <a:p>
            <a:pPr lvl="3"/>
            <a:endParaRPr lang="en-US" altLang="en-US" sz="1800" dirty="0"/>
          </a:p>
        </p:txBody>
      </p:sp>
      <p:sp>
        <p:nvSpPr>
          <p:cNvPr id="5" name="Title 1"/>
          <p:cNvSpPr>
            <a:spLocks noGrp="1"/>
          </p:cNvSpPr>
          <p:nvPr>
            <p:ph type="title"/>
          </p:nvPr>
        </p:nvSpPr>
        <p:spPr>
          <a:xfrm>
            <a:off x="0" y="-346356"/>
            <a:ext cx="8591551" cy="1336956"/>
          </a:xfrm>
        </p:spPr>
        <p:txBody>
          <a:bodyPr/>
          <a:lstStyle/>
          <a:p>
            <a:pPr algn="ctr" eaLnBrk="1" hangingPunct="1"/>
            <a:r>
              <a:rPr lang="en-US" altLang="en-US" sz="3200" dirty="0" smtClean="0"/>
              <a:t>The mechanics of free listing I</a:t>
            </a:r>
          </a:p>
        </p:txBody>
      </p:sp>
    </p:spTree>
    <p:extLst>
      <p:ext uri="{BB962C8B-B14F-4D97-AF65-F5344CB8AC3E}">
        <p14:creationId xmlns:p14="http://schemas.microsoft.com/office/powerpoint/2010/main" val="18209675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The humble free list</a:t>
            </a:r>
          </a:p>
        </p:txBody>
      </p:sp>
      <p:sp>
        <p:nvSpPr>
          <p:cNvPr id="7171" name="Rectangle 3"/>
          <p:cNvSpPr>
            <a:spLocks noGrp="1" noChangeArrowheads="1"/>
          </p:cNvSpPr>
          <p:nvPr>
            <p:ph idx="1"/>
          </p:nvPr>
        </p:nvSpPr>
        <p:spPr/>
        <p:txBody>
          <a:bodyPr/>
          <a:lstStyle/>
          <a:p>
            <a:pPr eaLnBrk="1" hangingPunct="1"/>
            <a:r>
              <a:rPr lang="en-US" altLang="en-US" sz="2800" smtClean="0"/>
              <a:t>Free listing is a deceptively simple, but powerful technique. </a:t>
            </a:r>
          </a:p>
          <a:p>
            <a:pPr eaLnBrk="1" hangingPunct="1"/>
            <a:r>
              <a:rPr lang="en-US" altLang="en-US" sz="2800" smtClean="0"/>
              <a:t>Ask informants to “list all the X you know about” or “what kinds of X are there?” </a:t>
            </a:r>
          </a:p>
          <a:p>
            <a:pPr lvl="1" eaLnBrk="1" hangingPunct="1"/>
            <a:r>
              <a:rPr lang="en-US" altLang="en-US" sz="2400" smtClean="0"/>
              <a:t>X might be movie stars or fruit trees</a:t>
            </a:r>
          </a:p>
          <a:p>
            <a:pPr eaLnBrk="1" hangingPunct="1"/>
            <a:r>
              <a:rPr lang="en-US" altLang="en-US" sz="2800" smtClean="0"/>
              <a:t>The object is to get informants to list as many items as they can in a domain.</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eaLnBrk="1" hangingPunct="1"/>
            <a:r>
              <a:rPr lang="en-US" altLang="en-US" sz="3200" dirty="0" smtClean="0"/>
              <a:t>The mechanics of free listing II: </a:t>
            </a:r>
            <a:br>
              <a:rPr lang="en-US" altLang="en-US" sz="3200" dirty="0" smtClean="0"/>
            </a:br>
            <a:r>
              <a:rPr lang="en-US" altLang="en-US" sz="3200" dirty="0" smtClean="0"/>
              <a:t>choosing a domain</a:t>
            </a:r>
          </a:p>
        </p:txBody>
      </p:sp>
      <p:sp>
        <p:nvSpPr>
          <p:cNvPr id="3" name="Content Placeholder 2"/>
          <p:cNvSpPr>
            <a:spLocks noGrp="1"/>
          </p:cNvSpPr>
          <p:nvPr>
            <p:ph idx="1"/>
          </p:nvPr>
        </p:nvSpPr>
        <p:spPr/>
        <p:txBody>
          <a:bodyPr/>
          <a:lstStyle/>
          <a:p>
            <a:pPr eaLnBrk="1" hangingPunct="1">
              <a:defRPr/>
            </a:pPr>
            <a:r>
              <a:rPr lang="en-US" dirty="0" smtClean="0"/>
              <a:t>More coherent domains are easier for informants and easier to analyze. </a:t>
            </a:r>
          </a:p>
          <a:p>
            <a:pPr lvl="1" eaLnBrk="1" hangingPunct="1">
              <a:defRPr/>
            </a:pPr>
            <a:r>
              <a:rPr lang="en-US" dirty="0" smtClean="0">
                <a:ea typeface="+mn-ea"/>
                <a:cs typeface="+mn-cs"/>
              </a:rPr>
              <a:t>E.g., “Racial and ethnic groups” is easier than “things mothers do.”</a:t>
            </a:r>
          </a:p>
          <a:p>
            <a:pPr eaLnBrk="1" hangingPunct="1">
              <a:defRPr/>
            </a:pPr>
            <a:r>
              <a:rPr lang="en-US" dirty="0" smtClean="0"/>
              <a:t>Probes for coherent domains produce terms at a lower level of contrast (nested items).</a:t>
            </a:r>
          </a:p>
          <a:p>
            <a:pPr lvl="1" eaLnBrk="1" hangingPunct="1">
              <a:defRPr/>
            </a:pPr>
            <a:r>
              <a:rPr lang="en-US" sz="2400" dirty="0" smtClean="0"/>
              <a:t>E.g., racial and ethnic groups produces Hispanic or Latino … and then Cuban, Mexican, Puerto Rican. </a:t>
            </a:r>
            <a:endParaRPr lang="en-US" dirty="0" smtClean="0"/>
          </a:p>
          <a:p>
            <a:pPr lvl="1" eaLnBrk="1" hangingPunct="1">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eaLnBrk="1" hangingPunct="1"/>
            <a:r>
              <a:rPr lang="en-US" altLang="en-US" sz="3200" dirty="0" smtClean="0"/>
              <a:t>The mechanics of free listing III: </a:t>
            </a:r>
            <a:br>
              <a:rPr lang="en-US" altLang="en-US" sz="3200" dirty="0" smtClean="0"/>
            </a:br>
            <a:r>
              <a:rPr lang="en-US" altLang="en-US" sz="3200" dirty="0" smtClean="0"/>
              <a:t>Probing with semantic cueing </a:t>
            </a:r>
          </a:p>
        </p:txBody>
      </p:sp>
      <p:sp>
        <p:nvSpPr>
          <p:cNvPr id="3" name="Content Placeholder 2"/>
          <p:cNvSpPr>
            <a:spLocks noGrp="1"/>
          </p:cNvSpPr>
          <p:nvPr>
            <p:ph idx="1"/>
          </p:nvPr>
        </p:nvSpPr>
        <p:spPr>
          <a:xfrm>
            <a:off x="549275" y="1600200"/>
            <a:ext cx="8042276" cy="4724399"/>
          </a:xfrm>
        </p:spPr>
        <p:txBody>
          <a:bodyPr>
            <a:normAutofit fontScale="92500" lnSpcReduction="10000"/>
          </a:bodyPr>
          <a:lstStyle/>
          <a:p>
            <a:pPr eaLnBrk="1" hangingPunct="1">
              <a:defRPr/>
            </a:pPr>
            <a:r>
              <a:rPr lang="en-US" sz="2800" dirty="0" smtClean="0"/>
              <a:t>Increases recall of items in a free list by over 40% </a:t>
            </a:r>
            <a:r>
              <a:rPr lang="en-US" sz="1600" dirty="0" smtClean="0"/>
              <a:t>(Brewer et al 2002)</a:t>
            </a:r>
            <a:r>
              <a:rPr lang="en-US" sz="2800" dirty="0" smtClean="0"/>
              <a:t>. </a:t>
            </a:r>
          </a:p>
          <a:p>
            <a:pPr lvl="1" eaLnBrk="1" hangingPunct="1">
              <a:defRPr/>
            </a:pPr>
            <a:r>
              <a:rPr lang="en-US" sz="2400" dirty="0" smtClean="0">
                <a:ea typeface="+mn-ea"/>
                <a:cs typeface="+mn-cs"/>
              </a:rPr>
              <a:t>“Think of all the kinds of X [domain] that are like Y” [Y=the first item on the initial list]. </a:t>
            </a:r>
          </a:p>
          <a:p>
            <a:pPr lvl="1" eaLnBrk="1" hangingPunct="1">
              <a:defRPr/>
            </a:pPr>
            <a:r>
              <a:rPr lang="en-US" sz="2400" dirty="0" smtClean="0">
                <a:ea typeface="+mn-ea"/>
                <a:cs typeface="+mn-cs"/>
              </a:rPr>
              <a:t>“Try to remember other types of X like Y and tell me any new ones that you haven’t already said.” </a:t>
            </a:r>
          </a:p>
          <a:p>
            <a:pPr lvl="1" eaLnBrk="1" hangingPunct="1">
              <a:defRPr/>
            </a:pPr>
            <a:r>
              <a:rPr lang="en-US" sz="2400" dirty="0" smtClean="0"/>
              <a:t>Repeat until there are no more items like Y.</a:t>
            </a:r>
          </a:p>
          <a:p>
            <a:pPr eaLnBrk="1" hangingPunct="1">
              <a:defRPr/>
            </a:pPr>
            <a:r>
              <a:rPr lang="en-US" sz="2800" dirty="0" smtClean="0"/>
              <a:t>Repeat for the second item on the initial list; and the third …</a:t>
            </a:r>
          </a:p>
          <a:p>
            <a:pPr marL="349250" lvl="1" indent="-349250">
              <a:spcBef>
                <a:spcPts val="2000"/>
              </a:spcBef>
              <a:buClr>
                <a:schemeClr val="accent1">
                  <a:lumMod val="60000"/>
                  <a:lumOff val="40000"/>
                </a:schemeClr>
              </a:buClr>
              <a:defRPr/>
            </a:pPr>
            <a:r>
              <a:rPr lang="en-US" altLang="en-US" sz="1600" dirty="0"/>
              <a:t>Brewer, Devon D., Sharon B. Garrett, and Giovanni </a:t>
            </a:r>
            <a:r>
              <a:rPr lang="en-US" altLang="en-US" sz="1600" dirty="0" err="1"/>
              <a:t>Rinaldi</a:t>
            </a:r>
            <a:r>
              <a:rPr lang="en-US" altLang="en-US" sz="1600" dirty="0"/>
              <a:t> 2002. Free-Listed Items are Effective Cues for Eliciting Additional Items in Semantic Domains. </a:t>
            </a:r>
            <a:r>
              <a:rPr lang="en-US" altLang="en-US" sz="1600" i="1" dirty="0"/>
              <a:t>Applied Cognitive Psychology</a:t>
            </a:r>
            <a:r>
              <a:rPr lang="en-US" altLang="en-US" sz="1600" dirty="0"/>
              <a:t> 16:343–358</a:t>
            </a:r>
            <a:r>
              <a:rPr lang="en-US" altLang="en-US" sz="1600" dirty="0" smtClean="0"/>
              <a:t>.</a:t>
            </a:r>
            <a:endParaRPr lang="en-US" altLang="en-US" sz="1600"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smtClean="0"/>
              <a:t>Brewer’s other probes</a:t>
            </a:r>
          </a:p>
        </p:txBody>
      </p:sp>
      <p:sp>
        <p:nvSpPr>
          <p:cNvPr id="7171" name="Rectangle 3"/>
          <p:cNvSpPr>
            <a:spLocks noGrp="1" noChangeArrowheads="1"/>
          </p:cNvSpPr>
          <p:nvPr>
            <p:ph idx="1"/>
          </p:nvPr>
        </p:nvSpPr>
        <p:spPr>
          <a:xfrm>
            <a:off x="549275" y="1981200"/>
            <a:ext cx="8042276" cy="4343400"/>
          </a:xfrm>
        </p:spPr>
        <p:txBody>
          <a:bodyPr/>
          <a:lstStyle/>
          <a:p>
            <a:pPr eaLnBrk="1" hangingPunct="1">
              <a:defRPr/>
            </a:pPr>
            <a:r>
              <a:rPr lang="en-US" altLang="en-US" sz="2800" dirty="0" smtClean="0"/>
              <a:t>Brewer (2002) tested four kinds of probes: </a:t>
            </a:r>
          </a:p>
          <a:p>
            <a:pPr lvl="1" eaLnBrk="1" hangingPunct="1">
              <a:defRPr/>
            </a:pPr>
            <a:r>
              <a:rPr lang="en-US" altLang="en-US" dirty="0" smtClean="0"/>
              <a:t>(1) prompting with semantic cues.</a:t>
            </a:r>
          </a:p>
          <a:p>
            <a:pPr lvl="1">
              <a:defRPr/>
            </a:pPr>
            <a:r>
              <a:rPr lang="en-US" altLang="en-US" dirty="0" smtClean="0"/>
              <a:t>(2) </a:t>
            </a:r>
            <a:r>
              <a:rPr lang="en-US" altLang="en-US" dirty="0"/>
              <a:t>nonspecific </a:t>
            </a:r>
            <a:r>
              <a:rPr lang="en-US" altLang="en-US" dirty="0" smtClean="0"/>
              <a:t>prompting</a:t>
            </a:r>
          </a:p>
          <a:p>
            <a:pPr lvl="1">
              <a:defRPr/>
            </a:pPr>
            <a:r>
              <a:rPr lang="en-US" altLang="en-US" dirty="0" smtClean="0"/>
              <a:t>(3) reading back list of free listed items</a:t>
            </a:r>
          </a:p>
          <a:p>
            <a:pPr lvl="1" eaLnBrk="1" hangingPunct="1">
              <a:defRPr/>
            </a:pPr>
            <a:r>
              <a:rPr lang="en-US" altLang="en-US" dirty="0" smtClean="0"/>
              <a:t>(4) prompting with alphabetic cues</a:t>
            </a:r>
          </a:p>
          <a:p>
            <a:pPr>
              <a:defRPr/>
            </a:pPr>
            <a:r>
              <a:rPr lang="en-US" altLang="en-US" sz="1800" dirty="0"/>
              <a:t>Brewer DD. 2002. </a:t>
            </a:r>
            <a:r>
              <a:rPr lang="en-US" altLang="en-US" sz="1800" i="1" dirty="0"/>
              <a:t>Field Methods, 14</a:t>
            </a:r>
            <a:r>
              <a:rPr lang="en-US" altLang="en-US" sz="1800" dirty="0"/>
              <a:t>(1), 108-118</a:t>
            </a:r>
          </a:p>
          <a:p>
            <a:pPr>
              <a:defRPr/>
            </a:pPr>
            <a:endParaRPr lang="en-US" altLang="en-US" dirty="0" smtClean="0"/>
          </a:p>
          <a:p>
            <a:pPr lvl="1" eaLnBrk="1" hangingPunct="1">
              <a:defRPr/>
            </a:pPr>
            <a:endParaRPr lang="en-US" altLang="en-US" dirty="0"/>
          </a:p>
          <a:p>
            <a:pPr lvl="1" eaLnBrk="1" hangingPunct="1">
              <a:defRPr/>
            </a:pPr>
            <a:endParaRPr lang="en-US" altLang="en-US" dirty="0" smtClean="0"/>
          </a:p>
          <a:p>
            <a:pPr marL="457200" lvl="1" indent="0" eaLnBrk="1" hangingPunct="1">
              <a:buFont typeface="Wingdings" pitchFamily="2" charset="2"/>
              <a:buNone/>
              <a:defRPr/>
            </a:pPr>
            <a:endParaRPr lang="en-US" altLang="en-US" dirty="0" smtClean="0"/>
          </a:p>
        </p:txBody>
      </p:sp>
    </p:spTree>
    <p:extLst>
      <p:ext uri="{BB962C8B-B14F-4D97-AF65-F5344CB8AC3E}">
        <p14:creationId xmlns:p14="http://schemas.microsoft.com/office/powerpoint/2010/main" val="87350058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Nonspecific prompting</a:t>
            </a:r>
          </a:p>
        </p:txBody>
      </p:sp>
      <p:sp>
        <p:nvSpPr>
          <p:cNvPr id="34819" name="Rectangle 3"/>
          <p:cNvSpPr>
            <a:spLocks noGrp="1" noChangeArrowheads="1"/>
          </p:cNvSpPr>
          <p:nvPr>
            <p:ph idx="1"/>
          </p:nvPr>
        </p:nvSpPr>
        <p:spPr>
          <a:xfrm>
            <a:off x="549275" y="1905000"/>
            <a:ext cx="8042276" cy="4343400"/>
          </a:xfrm>
        </p:spPr>
        <p:txBody>
          <a:bodyPr/>
          <a:lstStyle/>
          <a:p>
            <a:pPr eaLnBrk="1" hangingPunct="1"/>
            <a:r>
              <a:rPr lang="en-US" altLang="en-US" dirty="0" smtClean="0"/>
              <a:t>In nonspecific prompting you ask people “What other kinds of X are there?” after they’ve responded to your original question. </a:t>
            </a:r>
          </a:p>
          <a:p>
            <a:pPr lvl="1" eaLnBrk="1" hangingPunct="1"/>
            <a:r>
              <a:rPr lang="en-US" altLang="en-US" dirty="0" smtClean="0"/>
              <a:t>You keep asking this question until people say they can’t think of any more </a:t>
            </a:r>
            <a:r>
              <a:rPr lang="en-US" altLang="en-US" dirty="0" err="1" smtClean="0"/>
              <a:t>Xs</a:t>
            </a:r>
            <a:r>
              <a:rPr lang="en-US" altLang="en-US" dirty="0" smtClean="0"/>
              <a:t>. </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41556"/>
            <a:ext cx="8686800" cy="1336956"/>
          </a:xfrm>
        </p:spPr>
        <p:txBody>
          <a:bodyPr/>
          <a:lstStyle/>
          <a:p>
            <a:pPr eaLnBrk="1" hangingPunct="1"/>
            <a:r>
              <a:rPr lang="en-US" altLang="en-US" dirty="0" smtClean="0"/>
              <a:t>Reading back free lists</a:t>
            </a:r>
          </a:p>
        </p:txBody>
      </p:sp>
      <p:sp>
        <p:nvSpPr>
          <p:cNvPr id="32771" name="Rectangle 3"/>
          <p:cNvSpPr>
            <a:spLocks noGrp="1" noChangeArrowheads="1"/>
          </p:cNvSpPr>
          <p:nvPr>
            <p:ph idx="1"/>
          </p:nvPr>
        </p:nvSpPr>
        <p:spPr>
          <a:xfrm>
            <a:off x="549275" y="1752600"/>
            <a:ext cx="8042276" cy="4495800"/>
          </a:xfrm>
        </p:spPr>
        <p:txBody>
          <a:bodyPr>
            <a:normAutofit/>
          </a:bodyPr>
          <a:lstStyle/>
          <a:p>
            <a:pPr eaLnBrk="1" hangingPunct="1"/>
            <a:r>
              <a:rPr lang="en-US" altLang="en-US" dirty="0" smtClean="0"/>
              <a:t>Slowly read back list, under the guise of checking for accuracy of written record. </a:t>
            </a:r>
          </a:p>
          <a:p>
            <a:pPr marL="349250" lvl="1" indent="0" eaLnBrk="1" hangingPunct="1">
              <a:buNone/>
            </a:pPr>
            <a:endParaRPr lang="en-US" altLang="en-US" i="1" dirty="0"/>
          </a:p>
          <a:p>
            <a:r>
              <a:rPr lang="en-US" altLang="en-US" dirty="0" smtClean="0">
                <a:solidFill>
                  <a:schemeClr val="tx1">
                    <a:lumMod val="75000"/>
                    <a:lumOff val="25000"/>
                  </a:schemeClr>
                </a:solidFill>
              </a:rPr>
              <a:t>Then once again, prompt nonspecifically.</a:t>
            </a:r>
            <a:endParaRPr lang="en-US" altLang="en-US" dirty="0">
              <a:solidFill>
                <a:schemeClr val="tx1">
                  <a:lumMod val="75000"/>
                  <a:lumOff val="25000"/>
                </a:schemeClr>
              </a:solidFill>
            </a:endParaRPr>
          </a:p>
          <a:p>
            <a:pPr lvl="1" eaLnBrk="1" hangingPunct="1"/>
            <a:endParaRPr lang="en-US" altLang="en-US" i="1" dirty="0" smtClean="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Alphabetic cues</a:t>
            </a:r>
          </a:p>
        </p:txBody>
      </p:sp>
      <p:sp>
        <p:nvSpPr>
          <p:cNvPr id="35843" name="Rectangle 3"/>
          <p:cNvSpPr>
            <a:spLocks noGrp="1" noChangeArrowheads="1"/>
          </p:cNvSpPr>
          <p:nvPr>
            <p:ph idx="1"/>
          </p:nvPr>
        </p:nvSpPr>
        <p:spPr>
          <a:xfrm>
            <a:off x="685800" y="1828800"/>
            <a:ext cx="8042276" cy="4343400"/>
          </a:xfrm>
        </p:spPr>
        <p:txBody>
          <a:bodyPr/>
          <a:lstStyle/>
          <a:p>
            <a:pPr marL="0" indent="0" eaLnBrk="1" hangingPunct="1">
              <a:buNone/>
            </a:pPr>
            <a:r>
              <a:rPr lang="en-US" altLang="en-US" dirty="0" smtClean="0"/>
              <a:t>With alphabetic cues, you go through the alphabet and ask informants “what kinds of X are there that begin with the letter A?” </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Maximizing Free List Output</a:t>
            </a:r>
          </a:p>
        </p:txBody>
      </p:sp>
      <p:sp>
        <p:nvSpPr>
          <p:cNvPr id="36867" name="Rectangle 3"/>
          <p:cNvSpPr>
            <a:spLocks noGrp="1" noChangeArrowheads="1"/>
          </p:cNvSpPr>
          <p:nvPr>
            <p:ph type="body" sz="half" idx="1"/>
          </p:nvPr>
        </p:nvSpPr>
        <p:spPr/>
        <p:txBody>
          <a:bodyPr/>
          <a:lstStyle/>
          <a:p>
            <a:pPr marL="0" indent="0" eaLnBrk="1" hangingPunct="1">
              <a:buNone/>
            </a:pPr>
            <a:endParaRPr lang="en-US" altLang="en-US" sz="2600" dirty="0" smtClean="0"/>
          </a:p>
          <a:p>
            <a:pPr eaLnBrk="1" hangingPunct="1"/>
            <a:r>
              <a:rPr lang="en-US" altLang="en-US" sz="2600" dirty="0" smtClean="0"/>
              <a:t>Brewer’s probes added 4-49% more items, on average.</a:t>
            </a:r>
          </a:p>
          <a:p>
            <a:pPr eaLnBrk="1" hangingPunct="1">
              <a:spcBef>
                <a:spcPct val="80000"/>
              </a:spcBef>
            </a:pPr>
            <a:r>
              <a:rPr lang="en-US" altLang="en-US" sz="2600" dirty="0" smtClean="0"/>
              <a:t>It matters how we elicit free lists.</a:t>
            </a:r>
          </a:p>
        </p:txBody>
      </p:sp>
      <p:grpSp>
        <p:nvGrpSpPr>
          <p:cNvPr id="36868" name="Group 11"/>
          <p:cNvGrpSpPr>
            <a:grpSpLocks/>
          </p:cNvGrpSpPr>
          <p:nvPr/>
        </p:nvGrpSpPr>
        <p:grpSpPr bwMode="auto">
          <a:xfrm>
            <a:off x="4800600" y="1524000"/>
            <a:ext cx="3665538" cy="3733800"/>
            <a:chOff x="3024" y="1104"/>
            <a:chExt cx="2309" cy="2352"/>
          </a:xfrm>
        </p:grpSpPr>
        <p:sp>
          <p:nvSpPr>
            <p:cNvPr id="36870" name="Rectangle 10"/>
            <p:cNvSpPr>
              <a:spLocks noChangeArrowheads="1"/>
            </p:cNvSpPr>
            <p:nvPr/>
          </p:nvSpPr>
          <p:spPr bwMode="auto">
            <a:xfrm>
              <a:off x="3024" y="1104"/>
              <a:ext cx="2309" cy="2352"/>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n-US" altLang="en-US" sz="1800"/>
            </a:p>
          </p:txBody>
        </p:sp>
        <p:pic>
          <p:nvPicPr>
            <p:cNvPr id="36871" name="Picture 7" descr="brewer02_pl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6" y="1136"/>
              <a:ext cx="2267" cy="2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872" name="Picture 8" descr="brewer02_lege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5" y="2577"/>
              <a:ext cx="767" cy="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869" name="Rectangle 12"/>
          <p:cNvSpPr>
            <a:spLocks noChangeArrowheads="1"/>
          </p:cNvSpPr>
          <p:nvPr/>
        </p:nvSpPr>
        <p:spPr bwMode="auto">
          <a:xfrm>
            <a:off x="4648200" y="5638800"/>
            <a:ext cx="40147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US" altLang="en-US" sz="1400" dirty="0"/>
              <a:t>Brewer DD. 2002. </a:t>
            </a:r>
            <a:r>
              <a:rPr lang="en-US" altLang="en-US" sz="1400" i="1" dirty="0"/>
              <a:t>Field Methods, 14</a:t>
            </a:r>
            <a:r>
              <a:rPr lang="en-US" altLang="en-US" sz="1400" dirty="0"/>
              <a:t>(1), 108-118</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p:txBody>
          <a:bodyPr/>
          <a:lstStyle/>
          <a:p>
            <a:pPr eaLnBrk="1" hangingPunct="1"/>
            <a:r>
              <a:rPr lang="en-US" altLang="en-US" sz="3200" smtClean="0"/>
              <a:t>Are there mode effects, too?</a:t>
            </a:r>
          </a:p>
        </p:txBody>
      </p:sp>
      <p:sp>
        <p:nvSpPr>
          <p:cNvPr id="37891" name="Content Placeholder 5"/>
          <p:cNvSpPr>
            <a:spLocks noGrp="1"/>
          </p:cNvSpPr>
          <p:nvPr>
            <p:ph idx="1"/>
          </p:nvPr>
        </p:nvSpPr>
        <p:spPr>
          <a:xfrm>
            <a:off x="549275" y="1828800"/>
            <a:ext cx="8042276" cy="4343400"/>
          </a:xfrm>
        </p:spPr>
        <p:txBody>
          <a:bodyPr>
            <a:normAutofit/>
          </a:bodyPr>
          <a:lstStyle/>
          <a:p>
            <a:pPr eaLnBrk="1" hangingPunct="1"/>
            <a:r>
              <a:rPr lang="en-US" altLang="en-US" sz="2600" dirty="0" smtClean="0"/>
              <a:t>We know that variations in interviewing techniques produce different free list results.</a:t>
            </a:r>
          </a:p>
          <a:p>
            <a:pPr eaLnBrk="1" hangingPunct="1">
              <a:spcBef>
                <a:spcPct val="50000"/>
              </a:spcBef>
            </a:pPr>
            <a:r>
              <a:rPr lang="en-US" altLang="en-US" sz="2600" dirty="0" smtClean="0"/>
              <a:t>Do different modes of data collection also generate different results?</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14" name="Picture 5" descr="race_length_box+bar"/>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792163" y="685800"/>
            <a:ext cx="7513637" cy="5008563"/>
          </a:xfrm>
          <a:noFill/>
          <a:ln>
            <a:solidFill>
              <a:srgbClr val="336699"/>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p:cNvSpPr txBox="1"/>
          <p:nvPr/>
        </p:nvSpPr>
        <p:spPr>
          <a:xfrm>
            <a:off x="609600" y="5943600"/>
            <a:ext cx="8153400" cy="523220"/>
          </a:xfrm>
          <a:prstGeom prst="rect">
            <a:avLst/>
          </a:prstGeom>
          <a:noFill/>
        </p:spPr>
        <p:txBody>
          <a:bodyPr wrap="square" rtlCol="0">
            <a:spAutoFit/>
          </a:bodyPr>
          <a:lstStyle/>
          <a:p>
            <a:r>
              <a:rPr lang="en-US" sz="1400" dirty="0" err="1" smtClean="0"/>
              <a:t>Gravlee</a:t>
            </a:r>
            <a:r>
              <a:rPr lang="en-US" sz="1400" dirty="0" smtClean="0"/>
              <a:t>, et al. Mode Effects in Free-list Elicitation: Comparing Oral, Written, and Web-based Data Collection, </a:t>
            </a:r>
            <a:r>
              <a:rPr lang="en-US" sz="1400" i="1" dirty="0" smtClean="0"/>
              <a:t>Social Science Computer Review</a:t>
            </a:r>
            <a:r>
              <a:rPr lang="en-US" sz="1400" dirty="0" smtClean="0"/>
              <a:t>, 31(1):119-132</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49275" y="76200"/>
            <a:ext cx="8042276" cy="1336956"/>
          </a:xfrm>
        </p:spPr>
        <p:txBody>
          <a:bodyPr/>
          <a:lstStyle/>
          <a:p>
            <a:r>
              <a:rPr lang="en-US" altLang="en-US" dirty="0" smtClean="0"/>
              <a:t>Analyzing free list data</a:t>
            </a:r>
          </a:p>
        </p:txBody>
      </p:sp>
      <p:sp>
        <p:nvSpPr>
          <p:cNvPr id="39939" name="Content Placeholder 2"/>
          <p:cNvSpPr>
            <a:spLocks noGrp="1"/>
          </p:cNvSpPr>
          <p:nvPr>
            <p:ph idx="1"/>
          </p:nvPr>
        </p:nvSpPr>
        <p:spPr>
          <a:xfrm>
            <a:off x="549275" y="1752600"/>
            <a:ext cx="8042276" cy="4343400"/>
          </a:xfrm>
        </p:spPr>
        <p:txBody>
          <a:bodyPr>
            <a:normAutofit lnSpcReduction="10000"/>
          </a:bodyPr>
          <a:lstStyle/>
          <a:p>
            <a:r>
              <a:rPr lang="en-US" altLang="en-US" dirty="0" smtClean="0"/>
              <a:t>Clean up synonyms – this is not as easy as it sounds.</a:t>
            </a:r>
          </a:p>
          <a:p>
            <a:pPr lvl="1"/>
            <a:r>
              <a:rPr lang="en-US" altLang="en-US" dirty="0" smtClean="0"/>
              <a:t>Different spellings of the same word are counted as different words.</a:t>
            </a:r>
          </a:p>
          <a:p>
            <a:pPr lvl="1"/>
            <a:r>
              <a:rPr lang="en-US" altLang="en-US" dirty="0" err="1" smtClean="0"/>
              <a:t>Soundex</a:t>
            </a:r>
            <a:r>
              <a:rPr lang="en-US" altLang="en-US" dirty="0" smtClean="0"/>
              <a:t> (in </a:t>
            </a:r>
            <a:r>
              <a:rPr lang="en-US" altLang="en-US" dirty="0" err="1" smtClean="0"/>
              <a:t>Anthropac</a:t>
            </a:r>
            <a:r>
              <a:rPr lang="en-US" altLang="en-US" dirty="0" smtClean="0"/>
              <a:t>) won’t distinguish between “joy” and “happiness” in emotions.</a:t>
            </a:r>
          </a:p>
          <a:p>
            <a:pPr lvl="1"/>
            <a:r>
              <a:rPr lang="en-US" altLang="en-US" dirty="0" smtClean="0"/>
              <a:t>Pay attention to levels of contrast – vegetables and carrots, for example (think about what your next step is).</a:t>
            </a:r>
          </a:p>
          <a:p>
            <a:r>
              <a:rPr lang="en-US" altLang="en-US" dirty="0" smtClean="0"/>
              <a:t>Shorten / condense items </a:t>
            </a:r>
            <a:r>
              <a:rPr lang="en-US" altLang="en-US" smtClean="0"/>
              <a:t>given as long </a:t>
            </a:r>
            <a:r>
              <a:rPr lang="en-US" altLang="en-US" dirty="0" smtClean="0"/>
              <a:t>phrases or sentences</a:t>
            </a:r>
          </a:p>
          <a:p>
            <a:pPr lvl="1"/>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t>Henley’s classic</a:t>
            </a:r>
          </a:p>
        </p:txBody>
      </p:sp>
      <p:sp>
        <p:nvSpPr>
          <p:cNvPr id="8195" name="Rectangle 3"/>
          <p:cNvSpPr>
            <a:spLocks noGrp="1" noChangeArrowheads="1"/>
          </p:cNvSpPr>
          <p:nvPr>
            <p:ph idx="1"/>
          </p:nvPr>
        </p:nvSpPr>
        <p:spPr>
          <a:xfrm>
            <a:off x="549275" y="1905000"/>
            <a:ext cx="8042276" cy="4343400"/>
          </a:xfrm>
        </p:spPr>
        <p:txBody>
          <a:bodyPr/>
          <a:lstStyle/>
          <a:p>
            <a:pPr eaLnBrk="1" hangingPunct="1"/>
            <a:r>
              <a:rPr lang="en-US" altLang="en-US" dirty="0" smtClean="0"/>
              <a:t>Henley (1969) asked 21 adult Americans (students at Johns Hopkins University) to name as many animals as they could in 10 minutes. </a:t>
            </a:r>
          </a:p>
          <a:p>
            <a:pPr eaLnBrk="1" hangingPunct="1"/>
            <a:r>
              <a:rPr lang="en-US" altLang="en-US" dirty="0" smtClean="0"/>
              <a:t>The lists ranged in length from 21 to 110, with a median of 55. </a:t>
            </a:r>
          </a:p>
          <a:p>
            <a:pPr eaLnBrk="1" hangingPunct="1"/>
            <a:r>
              <a:rPr lang="en-US" altLang="en-US" sz="1800" dirty="0" smtClean="0"/>
              <a:t>Henley, N. M. 1969. A psychological study of the semantics of animal terms. </a:t>
            </a:r>
            <a:r>
              <a:rPr lang="en-US" altLang="en-US" sz="1800" i="1" dirty="0" smtClean="0"/>
              <a:t>Journal of Verbal Learning and Verbal Behavior</a:t>
            </a:r>
            <a:r>
              <a:rPr lang="en-US" altLang="en-US" sz="1800" dirty="0" smtClean="0"/>
              <a:t> 8:176-84. </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Analyzing freelist data</a:t>
            </a:r>
          </a:p>
        </p:txBody>
      </p:sp>
      <p:sp>
        <p:nvSpPr>
          <p:cNvPr id="40963" name="Content Placeholder 2"/>
          <p:cNvSpPr>
            <a:spLocks noGrp="1"/>
          </p:cNvSpPr>
          <p:nvPr>
            <p:ph idx="1"/>
          </p:nvPr>
        </p:nvSpPr>
        <p:spPr>
          <a:xfrm>
            <a:off x="720724" y="1905000"/>
            <a:ext cx="8042276" cy="4343400"/>
          </a:xfrm>
        </p:spPr>
        <p:txBody>
          <a:bodyPr/>
          <a:lstStyle/>
          <a:p>
            <a:pPr marL="0" indent="0">
              <a:buNone/>
            </a:pPr>
            <a:r>
              <a:rPr lang="en-US" altLang="en-US" dirty="0" smtClean="0"/>
              <a:t>Determine the boundary of the domain. This helps in selecting items for further study (with pile sorts, triad tests, etc.)</a:t>
            </a:r>
          </a:p>
          <a:p>
            <a:endParaRPr lang="en-US" altLang="en-US" dirty="0" smtClean="0"/>
          </a:p>
          <a:p>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49275" y="-228600"/>
            <a:ext cx="8042276" cy="1336956"/>
          </a:xfrm>
        </p:spPr>
        <p:txBody>
          <a:bodyPr/>
          <a:lstStyle/>
          <a:p>
            <a:r>
              <a:rPr lang="en-US" altLang="en-US" dirty="0" smtClean="0"/>
              <a:t>Selecting items for analysis</a:t>
            </a:r>
          </a:p>
        </p:txBody>
      </p:sp>
      <p:sp>
        <p:nvSpPr>
          <p:cNvPr id="41987" name="Content Placeholder 2"/>
          <p:cNvSpPr>
            <a:spLocks noGrp="1"/>
          </p:cNvSpPr>
          <p:nvPr>
            <p:ph idx="1"/>
          </p:nvPr>
        </p:nvSpPr>
        <p:spPr/>
        <p:txBody>
          <a:bodyPr/>
          <a:lstStyle/>
          <a:p>
            <a:pPr marL="0" indent="0" algn="ctr">
              <a:buNone/>
            </a:pPr>
            <a:r>
              <a:rPr lang="en-US" altLang="en-US" dirty="0" smtClean="0"/>
              <a:t>Plot the number of times an item is mentioned -- scree plot.</a:t>
            </a:r>
          </a:p>
          <a:p>
            <a:endParaRPr lang="en-US" altLang="en-US" dirty="0" smtClean="0"/>
          </a:p>
        </p:txBody>
      </p:sp>
      <p:graphicFrame>
        <p:nvGraphicFramePr>
          <p:cNvPr id="4" name="Chart 3"/>
          <p:cNvGraphicFramePr>
            <a:graphicFrameLocks/>
          </p:cNvGraphicFramePr>
          <p:nvPr>
            <p:extLst>
              <p:ext uri="{D42A27DB-BD31-4B8C-83A1-F6EECF244321}">
                <p14:modId xmlns:p14="http://schemas.microsoft.com/office/powerpoint/2010/main" val="3627700190"/>
              </p:ext>
            </p:extLst>
          </p:nvPr>
        </p:nvGraphicFramePr>
        <p:xfrm>
          <a:off x="2286000" y="25908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t>Analyzing </a:t>
            </a:r>
            <a:r>
              <a:rPr lang="en-US" altLang="en-US" dirty="0" err="1" smtClean="0"/>
              <a:t>freelist</a:t>
            </a:r>
            <a:r>
              <a:rPr lang="en-US" altLang="en-US" dirty="0" smtClean="0"/>
              <a:t> data: counts and ranks</a:t>
            </a:r>
          </a:p>
        </p:txBody>
      </p:sp>
      <p:sp>
        <p:nvSpPr>
          <p:cNvPr id="44035" name="Content Placeholder 2"/>
          <p:cNvSpPr>
            <a:spLocks noGrp="1"/>
          </p:cNvSpPr>
          <p:nvPr>
            <p:ph idx="1"/>
          </p:nvPr>
        </p:nvSpPr>
        <p:spPr>
          <a:xfrm>
            <a:off x="549275" y="1752600"/>
            <a:ext cx="8042276" cy="4343400"/>
          </a:xfrm>
        </p:spPr>
        <p:txBody>
          <a:bodyPr/>
          <a:lstStyle/>
          <a:p>
            <a:pPr eaLnBrk="1" hangingPunct="1"/>
            <a:r>
              <a:rPr lang="en-US" altLang="en-US" dirty="0" smtClean="0"/>
              <a:t>The number of items in free lists varies with familiarity with the domain.</a:t>
            </a:r>
          </a:p>
          <a:p>
            <a:pPr lvl="1" eaLnBrk="1" hangingPunct="1"/>
            <a:r>
              <a:rPr lang="en-US" altLang="en-US" dirty="0" smtClean="0"/>
              <a:t>This count helps in the selection of ethnographic informants – select informants with longer lists</a:t>
            </a:r>
          </a:p>
          <a:p>
            <a:pPr eaLnBrk="1" hangingPunct="1"/>
            <a:r>
              <a:rPr lang="en-US" altLang="en-US" dirty="0" smtClean="0"/>
              <a:t>Rank items by the percentage of people who mention it.</a:t>
            </a:r>
          </a:p>
          <a:p>
            <a:pPr eaLnBrk="1" hangingPunct="1"/>
            <a:endParaRPr lang="en-US" altLang="en-US" dirty="0" smtClean="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Measuring the Salience of Free-List </a:t>
            </a:r>
            <a:r>
              <a:rPr lang="en-US" sz="2800" dirty="0" smtClean="0"/>
              <a:t>Items:</a:t>
            </a:r>
            <a:br>
              <a:rPr lang="en-US" sz="2800" dirty="0" smtClean="0"/>
            </a:br>
            <a:r>
              <a:rPr lang="en-US" sz="2800" dirty="0" smtClean="0"/>
              <a:t>Smith’s S</a:t>
            </a:r>
            <a:endParaRPr lang="en-US" sz="2800" dirty="0"/>
          </a:p>
        </p:txBody>
      </p:sp>
      <p:sp>
        <p:nvSpPr>
          <p:cNvPr id="3" name="Content Placeholder 2"/>
          <p:cNvSpPr>
            <a:spLocks noGrp="1"/>
          </p:cNvSpPr>
          <p:nvPr>
            <p:ph idx="1"/>
          </p:nvPr>
        </p:nvSpPr>
        <p:spPr/>
        <p:txBody>
          <a:bodyPr/>
          <a:lstStyle/>
          <a:p>
            <a:r>
              <a:rPr lang="en-US" sz="2400" dirty="0"/>
              <a:t>The frequency of items in a set of free lists is one indicator of the importance—or salience—of those items to informants. </a:t>
            </a:r>
            <a:endParaRPr lang="en-US" sz="2400" dirty="0" smtClean="0"/>
          </a:p>
          <a:p>
            <a:r>
              <a:rPr lang="en-US" sz="2400" dirty="0" smtClean="0"/>
              <a:t>Another </a:t>
            </a:r>
            <a:r>
              <a:rPr lang="en-US" sz="2400" dirty="0"/>
              <a:t>indicator is how early, on average, an item gets mentioned. If you ask native speakers of American English to list animals, you’ll find that (1) cat and dog are mentioned a lot, and (2) they are mentioned early. In fact, those two animals are typically the first two animals that get mentioned</a:t>
            </a:r>
            <a:r>
              <a:rPr lang="en-US" dirty="0"/>
              <a:t>. </a:t>
            </a:r>
          </a:p>
          <a:p>
            <a:endParaRPr lang="en-US" dirty="0"/>
          </a:p>
        </p:txBody>
      </p:sp>
    </p:spTree>
    <p:extLst>
      <p:ext uri="{BB962C8B-B14F-4D97-AF65-F5344CB8AC3E}">
        <p14:creationId xmlns:p14="http://schemas.microsoft.com/office/powerpoint/2010/main" val="16516500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Charismatic </a:t>
            </a:r>
            <a:r>
              <a:rPr lang="en-US" dirty="0" err="1"/>
              <a:t>megafauna</a:t>
            </a:r>
            <a:r>
              <a:rPr lang="en-US" dirty="0"/>
              <a:t>—elephants, whales, lions, and so on—also get mentioned a lot, but usually after the common household animals get named</a:t>
            </a:r>
            <a:r>
              <a:rPr lang="en-US" dirty="0" smtClean="0"/>
              <a:t>.</a:t>
            </a:r>
          </a:p>
          <a:p>
            <a:r>
              <a:rPr lang="en-US" dirty="0" smtClean="0"/>
              <a:t>Thus</a:t>
            </a:r>
            <a:r>
              <a:rPr lang="en-US" dirty="0"/>
              <a:t>, in addition to frequency, we can measure the average rank that each item appears in a set of lists. </a:t>
            </a:r>
          </a:p>
        </p:txBody>
      </p:sp>
    </p:spTree>
    <p:extLst>
      <p:ext uri="{BB962C8B-B14F-4D97-AF65-F5344CB8AC3E}">
        <p14:creationId xmlns:p14="http://schemas.microsoft.com/office/powerpoint/2010/main" val="164966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2400" dirty="0"/>
              <a:t>Free listing, however, produces lists of varying length. It’s one thing to name elephants fifth in a list of 30 animals and </a:t>
            </a:r>
            <a:r>
              <a:rPr lang="en-US" sz="2400" dirty="0" smtClean="0"/>
              <a:t>another </a:t>
            </a:r>
            <a:r>
              <a:rPr lang="en-US" sz="2400" dirty="0"/>
              <a:t>to name elephants fifth in a list of 10 </a:t>
            </a:r>
            <a:r>
              <a:rPr lang="en-US" sz="2400" dirty="0" smtClean="0"/>
              <a:t>animals.  </a:t>
            </a:r>
            <a:endParaRPr lang="en-US" sz="2400" dirty="0"/>
          </a:p>
          <a:p>
            <a:r>
              <a:rPr lang="en-US" sz="2400" dirty="0"/>
              <a:t>Smith’s </a:t>
            </a:r>
            <a:r>
              <a:rPr lang="en-US" sz="2400" dirty="0" smtClean="0"/>
              <a:t>S takes into </a:t>
            </a:r>
            <a:r>
              <a:rPr lang="en-US" sz="2400" dirty="0"/>
              <a:t>account both the frequency of an item and how early in each list it is mentioned and is a popular measure of item cognitive salience. </a:t>
            </a:r>
            <a:endParaRPr lang="en-US" sz="2400" dirty="0" smtClean="0"/>
          </a:p>
          <a:p>
            <a:r>
              <a:rPr lang="en-US" sz="2400" dirty="0" smtClean="0"/>
              <a:t>For most analyses simple frequency counts are all you need. </a:t>
            </a:r>
          </a:p>
          <a:p>
            <a:endParaRPr lang="en-US" sz="2400" dirty="0" smtClean="0"/>
          </a:p>
          <a:p>
            <a:r>
              <a:rPr lang="en-US" sz="1500" dirty="0" smtClean="0"/>
              <a:t>Smith</a:t>
            </a:r>
            <a:r>
              <a:rPr lang="en-US" sz="1500" dirty="0"/>
              <a:t>, J. J., &amp; Borgatti, S. P. 1998. Salience counts and so does accuracy: Correcting and updating a measure for free-list-item salience. </a:t>
            </a:r>
            <a:r>
              <a:rPr lang="en-US" sz="1500" i="1" dirty="0"/>
              <a:t>Journal of Linguistic Anthropology</a:t>
            </a:r>
            <a:r>
              <a:rPr lang="en-US" sz="1500" dirty="0"/>
              <a:t>, 7(2): 208-209. </a:t>
            </a:r>
          </a:p>
          <a:p>
            <a:endParaRPr lang="en-US" sz="800" dirty="0" smtClean="0"/>
          </a:p>
          <a:p>
            <a:endParaRPr lang="en-US" sz="800" dirty="0"/>
          </a:p>
        </p:txBody>
      </p:sp>
    </p:spTree>
    <p:extLst>
      <p:ext uri="{BB962C8B-B14F-4D97-AF65-F5344CB8AC3E}">
        <p14:creationId xmlns:p14="http://schemas.microsoft.com/office/powerpoint/2010/main" val="262446224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76200"/>
            <a:ext cx="8042276" cy="1336956"/>
          </a:xfrm>
        </p:spPr>
        <p:txBody>
          <a:bodyPr/>
          <a:lstStyle/>
          <a:p>
            <a:r>
              <a:rPr lang="en-US" dirty="0" smtClean="0"/>
              <a:t>Smith’s S</a:t>
            </a:r>
            <a:endParaRPr lang="en-US" dirty="0"/>
          </a:p>
        </p:txBody>
      </p:sp>
      <p:sp>
        <p:nvSpPr>
          <p:cNvPr id="3" name="Content Placeholder 2"/>
          <p:cNvSpPr>
            <a:spLocks noGrp="1"/>
          </p:cNvSpPr>
          <p:nvPr>
            <p:ph idx="1"/>
          </p:nvPr>
        </p:nvSpPr>
        <p:spPr>
          <a:xfrm>
            <a:off x="549275" y="1371600"/>
            <a:ext cx="8042276" cy="4343400"/>
          </a:xfrm>
        </p:spPr>
        <p:txBody>
          <a:bodyPr>
            <a:normAutofit lnSpcReduction="10000"/>
          </a:bodyPr>
          <a:lstStyle/>
          <a:p>
            <a:endParaRPr lang="en-US" sz="2400" dirty="0"/>
          </a:p>
          <a:p>
            <a:pPr marL="349250" lvl="1" indent="0" algn="ctr">
              <a:buNone/>
            </a:pPr>
            <a:r>
              <a:rPr lang="en-US" sz="2600" dirty="0"/>
              <a:t>S=(</a:t>
            </a:r>
            <a:r>
              <a:rPr lang="en-US" sz="2600" dirty="0" smtClean="0"/>
              <a:t>(</a:t>
            </a:r>
            <a:r>
              <a:rPr lang="en-US" sz="2600" dirty="0" err="1" smtClean="0"/>
              <a:t>Σ</a:t>
            </a:r>
            <a:r>
              <a:rPr lang="en-US" sz="2600" dirty="0" smtClean="0"/>
              <a:t>(L – </a:t>
            </a:r>
            <a:r>
              <a:rPr lang="en-US" sz="2600" dirty="0" err="1" smtClean="0"/>
              <a:t>Rj</a:t>
            </a:r>
            <a:r>
              <a:rPr lang="en-US" sz="2600" dirty="0" smtClean="0"/>
              <a:t> +</a:t>
            </a:r>
            <a:r>
              <a:rPr lang="en-US" sz="2600" dirty="0"/>
              <a:t>1))/L)/N </a:t>
            </a:r>
            <a:endParaRPr lang="en-US" sz="2600" dirty="0" smtClean="0"/>
          </a:p>
          <a:p>
            <a:pPr lvl="1"/>
            <a:endParaRPr lang="en-US" sz="2400" dirty="0" smtClean="0"/>
          </a:p>
          <a:p>
            <a:pPr lvl="1"/>
            <a:r>
              <a:rPr lang="en-US" sz="2400" dirty="0" smtClean="0"/>
              <a:t>“</a:t>
            </a:r>
            <a:r>
              <a:rPr lang="en-US" sz="2400" dirty="0"/>
              <a:t>where </a:t>
            </a:r>
            <a:r>
              <a:rPr lang="en-US" sz="2400" i="1" dirty="0"/>
              <a:t>S</a:t>
            </a:r>
            <a:r>
              <a:rPr lang="en-US" sz="2400" dirty="0"/>
              <a:t> is the average rank of an item across all lists in the sample, weighted by the length of the lists in which the item actually occurs; </a:t>
            </a:r>
            <a:r>
              <a:rPr lang="en-US" sz="2400" i="1" dirty="0"/>
              <a:t>L </a:t>
            </a:r>
            <a:r>
              <a:rPr lang="en-US" sz="2400" dirty="0"/>
              <a:t>= length of (number of items in) a list; </a:t>
            </a:r>
            <a:r>
              <a:rPr lang="en-US" sz="2400" i="1" dirty="0"/>
              <a:t>R </a:t>
            </a:r>
            <a:r>
              <a:rPr lang="en-US" sz="2400" dirty="0"/>
              <a:t>= rank of item j in the list (first = 1); and </a:t>
            </a:r>
            <a:r>
              <a:rPr lang="en-US" sz="2400" i="1" dirty="0"/>
              <a:t>N</a:t>
            </a:r>
            <a:r>
              <a:rPr lang="en-US" sz="2400" dirty="0"/>
              <a:t> is the number of lists in the sample</a:t>
            </a:r>
            <a:r>
              <a:rPr lang="en-US" sz="2400" dirty="0" smtClean="0"/>
              <a:t>”</a:t>
            </a:r>
            <a:endParaRPr lang="en-US" sz="2400" dirty="0"/>
          </a:p>
          <a:p>
            <a:r>
              <a:rPr lang="en-US" sz="1500" dirty="0" smtClean="0"/>
              <a:t>Smith, J. J., &amp; Borgatti, S. P. 1998. Salience counts and so does accuracy: Correcting and updating a measure for free-list-item salience. </a:t>
            </a:r>
            <a:r>
              <a:rPr lang="en-US" sz="1500" i="1" dirty="0" smtClean="0"/>
              <a:t>Journal of Linguistic Anthropology</a:t>
            </a:r>
            <a:r>
              <a:rPr lang="en-US" sz="1500" dirty="0" smtClean="0"/>
              <a:t>, 7(2): 208-209. </a:t>
            </a:r>
          </a:p>
          <a:p>
            <a:endParaRPr lang="en-US" sz="800" dirty="0"/>
          </a:p>
        </p:txBody>
      </p:sp>
    </p:spTree>
    <p:extLst>
      <p:ext uri="{BB962C8B-B14F-4D97-AF65-F5344CB8AC3E}">
        <p14:creationId xmlns:p14="http://schemas.microsoft.com/office/powerpoint/2010/main" val="2466064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Analyzing freelist data</a:t>
            </a:r>
          </a:p>
        </p:txBody>
      </p:sp>
      <p:sp>
        <p:nvSpPr>
          <p:cNvPr id="45059" name="Content Placeholder 2"/>
          <p:cNvSpPr>
            <a:spLocks noGrp="1"/>
          </p:cNvSpPr>
          <p:nvPr>
            <p:ph idx="1"/>
          </p:nvPr>
        </p:nvSpPr>
        <p:spPr>
          <a:xfrm>
            <a:off x="549275" y="1905000"/>
            <a:ext cx="8042276" cy="4343400"/>
          </a:xfrm>
        </p:spPr>
        <p:txBody>
          <a:bodyPr/>
          <a:lstStyle/>
          <a:p>
            <a:r>
              <a:rPr lang="en-US" altLang="en-US" dirty="0" smtClean="0"/>
              <a:t>Calculate the means and standard deviations for the items in FLMAT (“free list matrix” in </a:t>
            </a:r>
            <a:r>
              <a:rPr lang="en-US" altLang="en-US" dirty="0" err="1" smtClean="0"/>
              <a:t>Anthropac</a:t>
            </a:r>
            <a:r>
              <a:rPr lang="en-US" altLang="en-US" dirty="0" smtClean="0"/>
              <a:t>). </a:t>
            </a:r>
          </a:p>
          <a:p>
            <a:pPr lvl="1"/>
            <a:r>
              <a:rPr lang="en-US" altLang="en-US" dirty="0" smtClean="0"/>
              <a:t>In a data set on emotions, anger had a mean of 3.86 with a SD of 1.8. Thus, if anger was listed, it was very likely to have been listed 2, 3, 4, or 5.</a:t>
            </a:r>
          </a:p>
          <a:p>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6097588" y="2378075"/>
            <a:ext cx="1647825" cy="212725"/>
            <a:chOff x="2545" y="1498"/>
            <a:chExt cx="1038" cy="134"/>
          </a:xfrm>
        </p:grpSpPr>
        <p:sp>
          <p:nvSpPr>
            <p:cNvPr id="9219" name="Rectangle 3"/>
            <p:cNvSpPr>
              <a:spLocks noChangeArrowheads="1"/>
            </p:cNvSpPr>
            <p:nvPr/>
          </p:nvSpPr>
          <p:spPr bwMode="auto">
            <a:xfrm>
              <a:off x="2545" y="1498"/>
              <a:ext cx="27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STDS</a:t>
              </a:r>
              <a:endParaRPr lang="en-US" altLang="en-US"/>
            </a:p>
          </p:txBody>
        </p:sp>
        <p:sp>
          <p:nvSpPr>
            <p:cNvPr id="9220" name="Rectangle 4"/>
            <p:cNvSpPr>
              <a:spLocks noChangeArrowheads="1"/>
            </p:cNvSpPr>
            <p:nvPr/>
          </p:nvSpPr>
          <p:spPr bwMode="auto">
            <a:xfrm>
              <a:off x="3067" y="149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32</a:t>
              </a:r>
              <a:endParaRPr lang="en-US" altLang="en-US"/>
            </a:p>
          </p:txBody>
        </p:sp>
        <p:sp>
          <p:nvSpPr>
            <p:cNvPr id="9221" name="Rectangle 5"/>
            <p:cNvSpPr>
              <a:spLocks noChangeArrowheads="1"/>
            </p:cNvSpPr>
            <p:nvPr/>
          </p:nvSpPr>
          <p:spPr bwMode="auto">
            <a:xfrm>
              <a:off x="3387" y="149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dirty="0">
                  <a:solidFill>
                    <a:srgbClr val="000000"/>
                  </a:solidFill>
                </a:rPr>
                <a:t>76.2</a:t>
              </a:r>
              <a:endParaRPr lang="en-US" altLang="en-US" dirty="0"/>
            </a:p>
          </p:txBody>
        </p:sp>
      </p:grpSp>
      <p:grpSp>
        <p:nvGrpSpPr>
          <p:cNvPr id="9222" name="Group 6"/>
          <p:cNvGrpSpPr>
            <a:grpSpLocks/>
          </p:cNvGrpSpPr>
          <p:nvPr/>
        </p:nvGrpSpPr>
        <p:grpSpPr bwMode="auto">
          <a:xfrm>
            <a:off x="6021388" y="2600325"/>
            <a:ext cx="1724025" cy="212725"/>
            <a:chOff x="2497" y="1638"/>
            <a:chExt cx="1086" cy="134"/>
          </a:xfrm>
        </p:grpSpPr>
        <p:sp>
          <p:nvSpPr>
            <p:cNvPr id="9223" name="Rectangle 7"/>
            <p:cNvSpPr>
              <a:spLocks noChangeArrowheads="1"/>
            </p:cNvSpPr>
            <p:nvPr/>
          </p:nvSpPr>
          <p:spPr bwMode="auto">
            <a:xfrm>
              <a:off x="2497" y="1638"/>
              <a:ext cx="3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Cancer</a:t>
              </a:r>
              <a:endParaRPr lang="en-US" altLang="en-US"/>
            </a:p>
          </p:txBody>
        </p:sp>
        <p:sp>
          <p:nvSpPr>
            <p:cNvPr id="9224" name="Rectangle 8"/>
            <p:cNvSpPr>
              <a:spLocks noChangeArrowheads="1"/>
            </p:cNvSpPr>
            <p:nvPr/>
          </p:nvSpPr>
          <p:spPr bwMode="auto">
            <a:xfrm>
              <a:off x="3067" y="163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a:t>
              </a:r>
              <a:endParaRPr lang="en-US" altLang="en-US"/>
            </a:p>
          </p:txBody>
        </p:sp>
        <p:sp>
          <p:nvSpPr>
            <p:cNvPr id="9225" name="Rectangle 9"/>
            <p:cNvSpPr>
              <a:spLocks noChangeArrowheads="1"/>
            </p:cNvSpPr>
            <p:nvPr/>
          </p:nvSpPr>
          <p:spPr bwMode="auto">
            <a:xfrm>
              <a:off x="3387" y="163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45.2</a:t>
              </a:r>
              <a:endParaRPr lang="en-US" altLang="en-US"/>
            </a:p>
          </p:txBody>
        </p:sp>
      </p:grpSp>
      <p:grpSp>
        <p:nvGrpSpPr>
          <p:cNvPr id="9226" name="Group 10"/>
          <p:cNvGrpSpPr>
            <a:grpSpLocks/>
          </p:cNvGrpSpPr>
          <p:nvPr/>
        </p:nvGrpSpPr>
        <p:grpSpPr bwMode="auto">
          <a:xfrm>
            <a:off x="5411788" y="2822575"/>
            <a:ext cx="2333625" cy="212725"/>
            <a:chOff x="2113" y="1778"/>
            <a:chExt cx="1470" cy="134"/>
          </a:xfrm>
        </p:grpSpPr>
        <p:sp>
          <p:nvSpPr>
            <p:cNvPr id="9227" name="Rectangle 11"/>
            <p:cNvSpPr>
              <a:spLocks noChangeArrowheads="1"/>
            </p:cNvSpPr>
            <p:nvPr/>
          </p:nvSpPr>
          <p:spPr bwMode="auto">
            <a:xfrm>
              <a:off x="2113" y="1778"/>
              <a:ext cx="70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Alcohol-related</a:t>
              </a:r>
              <a:endParaRPr lang="en-US" altLang="en-US"/>
            </a:p>
          </p:txBody>
        </p:sp>
        <p:sp>
          <p:nvSpPr>
            <p:cNvPr id="9228" name="Rectangle 12"/>
            <p:cNvSpPr>
              <a:spLocks noChangeArrowheads="1"/>
            </p:cNvSpPr>
            <p:nvPr/>
          </p:nvSpPr>
          <p:spPr bwMode="auto">
            <a:xfrm>
              <a:off x="3067" y="177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16</a:t>
              </a:r>
              <a:endParaRPr lang="en-US" altLang="en-US"/>
            </a:p>
          </p:txBody>
        </p:sp>
        <p:sp>
          <p:nvSpPr>
            <p:cNvPr id="9229" name="Rectangle 13"/>
            <p:cNvSpPr>
              <a:spLocks noChangeArrowheads="1"/>
            </p:cNvSpPr>
            <p:nvPr/>
          </p:nvSpPr>
          <p:spPr bwMode="auto">
            <a:xfrm>
              <a:off x="3387" y="177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38.1</a:t>
              </a:r>
              <a:endParaRPr lang="en-US" altLang="en-US"/>
            </a:p>
          </p:txBody>
        </p:sp>
      </p:grpSp>
      <p:grpSp>
        <p:nvGrpSpPr>
          <p:cNvPr id="9230" name="Group 14"/>
          <p:cNvGrpSpPr>
            <a:grpSpLocks/>
          </p:cNvGrpSpPr>
          <p:nvPr/>
        </p:nvGrpSpPr>
        <p:grpSpPr bwMode="auto">
          <a:xfrm>
            <a:off x="5759450" y="3043238"/>
            <a:ext cx="1985963" cy="212725"/>
            <a:chOff x="2332" y="1917"/>
            <a:chExt cx="1251" cy="134"/>
          </a:xfrm>
        </p:grpSpPr>
        <p:sp>
          <p:nvSpPr>
            <p:cNvPr id="9231" name="Rectangle 15"/>
            <p:cNvSpPr>
              <a:spLocks noChangeArrowheads="1"/>
            </p:cNvSpPr>
            <p:nvPr/>
          </p:nvSpPr>
          <p:spPr bwMode="auto">
            <a:xfrm>
              <a:off x="2332" y="1917"/>
              <a:ext cx="49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HIV/AIDS</a:t>
              </a:r>
              <a:endParaRPr lang="en-US" altLang="en-US"/>
            </a:p>
          </p:txBody>
        </p:sp>
        <p:sp>
          <p:nvSpPr>
            <p:cNvPr id="9232" name="Rectangle 16"/>
            <p:cNvSpPr>
              <a:spLocks noChangeArrowheads="1"/>
            </p:cNvSpPr>
            <p:nvPr/>
          </p:nvSpPr>
          <p:spPr bwMode="auto">
            <a:xfrm>
              <a:off x="3067" y="191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15</a:t>
              </a:r>
              <a:endParaRPr lang="en-US" altLang="en-US"/>
            </a:p>
          </p:txBody>
        </p:sp>
        <p:sp>
          <p:nvSpPr>
            <p:cNvPr id="9233" name="Rectangle 17"/>
            <p:cNvSpPr>
              <a:spLocks noChangeArrowheads="1"/>
            </p:cNvSpPr>
            <p:nvPr/>
          </p:nvSpPr>
          <p:spPr bwMode="auto">
            <a:xfrm>
              <a:off x="3387" y="191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35.7</a:t>
              </a:r>
              <a:endParaRPr lang="en-US" altLang="en-US"/>
            </a:p>
          </p:txBody>
        </p:sp>
      </p:grpSp>
      <p:grpSp>
        <p:nvGrpSpPr>
          <p:cNvPr id="9234" name="Group 18"/>
          <p:cNvGrpSpPr>
            <a:grpSpLocks/>
          </p:cNvGrpSpPr>
          <p:nvPr/>
        </p:nvGrpSpPr>
        <p:grpSpPr bwMode="auto">
          <a:xfrm>
            <a:off x="5651500" y="3265488"/>
            <a:ext cx="2093913" cy="212725"/>
            <a:chOff x="2264" y="2057"/>
            <a:chExt cx="1319" cy="134"/>
          </a:xfrm>
        </p:grpSpPr>
        <p:sp>
          <p:nvSpPr>
            <p:cNvPr id="9235" name="Rectangle 19"/>
            <p:cNvSpPr>
              <a:spLocks noChangeArrowheads="1"/>
            </p:cNvSpPr>
            <p:nvPr/>
          </p:nvSpPr>
          <p:spPr bwMode="auto">
            <a:xfrm>
              <a:off x="2264" y="2057"/>
              <a:ext cx="54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Skin-related</a:t>
              </a:r>
              <a:endParaRPr lang="en-US" altLang="en-US"/>
            </a:p>
          </p:txBody>
        </p:sp>
        <p:sp>
          <p:nvSpPr>
            <p:cNvPr id="9236" name="Rectangle 20"/>
            <p:cNvSpPr>
              <a:spLocks noChangeArrowheads="1"/>
            </p:cNvSpPr>
            <p:nvPr/>
          </p:nvSpPr>
          <p:spPr bwMode="auto">
            <a:xfrm>
              <a:off x="3067" y="205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13</a:t>
              </a:r>
              <a:endParaRPr lang="en-US" altLang="en-US"/>
            </a:p>
          </p:txBody>
        </p:sp>
        <p:sp>
          <p:nvSpPr>
            <p:cNvPr id="9237" name="Rectangle 21"/>
            <p:cNvSpPr>
              <a:spLocks noChangeArrowheads="1"/>
            </p:cNvSpPr>
            <p:nvPr/>
          </p:nvSpPr>
          <p:spPr bwMode="auto">
            <a:xfrm>
              <a:off x="3387" y="205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dirty="0">
                  <a:solidFill>
                    <a:srgbClr val="000000"/>
                  </a:solidFill>
                </a:rPr>
                <a:t>31.0</a:t>
              </a:r>
              <a:endParaRPr lang="en-US" altLang="en-US" dirty="0"/>
            </a:p>
          </p:txBody>
        </p:sp>
      </p:grpSp>
      <p:grpSp>
        <p:nvGrpSpPr>
          <p:cNvPr id="9238" name="Group 22"/>
          <p:cNvGrpSpPr>
            <a:grpSpLocks/>
          </p:cNvGrpSpPr>
          <p:nvPr/>
        </p:nvGrpSpPr>
        <p:grpSpPr bwMode="auto">
          <a:xfrm>
            <a:off x="5932488" y="3486150"/>
            <a:ext cx="1812925" cy="212725"/>
            <a:chOff x="2441" y="2196"/>
            <a:chExt cx="1142" cy="134"/>
          </a:xfrm>
        </p:grpSpPr>
        <p:sp>
          <p:nvSpPr>
            <p:cNvPr id="9239" name="Rectangle 23"/>
            <p:cNvSpPr>
              <a:spLocks noChangeArrowheads="1"/>
            </p:cNvSpPr>
            <p:nvPr/>
          </p:nvSpPr>
          <p:spPr bwMode="auto">
            <a:xfrm>
              <a:off x="2441" y="2196"/>
              <a:ext cx="37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Cold/flu</a:t>
              </a:r>
              <a:endParaRPr lang="en-US" altLang="en-US"/>
            </a:p>
          </p:txBody>
        </p:sp>
        <p:sp>
          <p:nvSpPr>
            <p:cNvPr id="9240" name="Rectangle 24"/>
            <p:cNvSpPr>
              <a:spLocks noChangeArrowheads="1"/>
            </p:cNvSpPr>
            <p:nvPr/>
          </p:nvSpPr>
          <p:spPr bwMode="auto">
            <a:xfrm>
              <a:off x="3067" y="2196"/>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12</a:t>
              </a:r>
              <a:endParaRPr lang="en-US" altLang="en-US"/>
            </a:p>
          </p:txBody>
        </p:sp>
        <p:sp>
          <p:nvSpPr>
            <p:cNvPr id="9241" name="Rectangle 25"/>
            <p:cNvSpPr>
              <a:spLocks noChangeArrowheads="1"/>
            </p:cNvSpPr>
            <p:nvPr/>
          </p:nvSpPr>
          <p:spPr bwMode="auto">
            <a:xfrm>
              <a:off x="3387" y="219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28.6</a:t>
              </a:r>
              <a:endParaRPr lang="en-US" altLang="en-US"/>
            </a:p>
          </p:txBody>
        </p:sp>
      </p:grpSp>
      <p:grpSp>
        <p:nvGrpSpPr>
          <p:cNvPr id="9242" name="Group 26"/>
          <p:cNvGrpSpPr>
            <a:grpSpLocks/>
          </p:cNvGrpSpPr>
          <p:nvPr/>
        </p:nvGrpSpPr>
        <p:grpSpPr bwMode="auto">
          <a:xfrm>
            <a:off x="6024563" y="3708400"/>
            <a:ext cx="1720850" cy="212725"/>
            <a:chOff x="2499" y="2336"/>
            <a:chExt cx="1084" cy="134"/>
          </a:xfrm>
        </p:grpSpPr>
        <p:sp>
          <p:nvSpPr>
            <p:cNvPr id="9243" name="Rectangle 27"/>
            <p:cNvSpPr>
              <a:spLocks noChangeArrowheads="1"/>
            </p:cNvSpPr>
            <p:nvPr/>
          </p:nvSpPr>
          <p:spPr bwMode="auto">
            <a:xfrm>
              <a:off x="2499" y="2336"/>
              <a:ext cx="3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Fitness</a:t>
              </a:r>
              <a:endParaRPr lang="en-US" altLang="en-US"/>
            </a:p>
          </p:txBody>
        </p:sp>
        <p:sp>
          <p:nvSpPr>
            <p:cNvPr id="9244" name="Rectangle 28"/>
            <p:cNvSpPr>
              <a:spLocks noChangeArrowheads="1"/>
            </p:cNvSpPr>
            <p:nvPr/>
          </p:nvSpPr>
          <p:spPr bwMode="auto">
            <a:xfrm>
              <a:off x="3067" y="2336"/>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12</a:t>
              </a:r>
              <a:endParaRPr lang="en-US" altLang="en-US"/>
            </a:p>
          </p:txBody>
        </p:sp>
        <p:sp>
          <p:nvSpPr>
            <p:cNvPr id="9245" name="Rectangle 29"/>
            <p:cNvSpPr>
              <a:spLocks noChangeArrowheads="1"/>
            </p:cNvSpPr>
            <p:nvPr/>
          </p:nvSpPr>
          <p:spPr bwMode="auto">
            <a:xfrm>
              <a:off x="3387" y="233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28.6</a:t>
              </a:r>
              <a:endParaRPr lang="en-US" altLang="en-US"/>
            </a:p>
          </p:txBody>
        </p:sp>
      </p:grpSp>
      <p:grpSp>
        <p:nvGrpSpPr>
          <p:cNvPr id="9246" name="Group 30"/>
          <p:cNvGrpSpPr>
            <a:grpSpLocks/>
          </p:cNvGrpSpPr>
          <p:nvPr/>
        </p:nvGrpSpPr>
        <p:grpSpPr bwMode="auto">
          <a:xfrm>
            <a:off x="6005513" y="3930650"/>
            <a:ext cx="1739900" cy="212725"/>
            <a:chOff x="2487" y="2476"/>
            <a:chExt cx="1096" cy="134"/>
          </a:xfrm>
        </p:grpSpPr>
        <p:sp>
          <p:nvSpPr>
            <p:cNvPr id="9247" name="Rectangle 31"/>
            <p:cNvSpPr>
              <a:spLocks noChangeArrowheads="1"/>
            </p:cNvSpPr>
            <p:nvPr/>
          </p:nvSpPr>
          <p:spPr bwMode="auto">
            <a:xfrm>
              <a:off x="2487" y="2476"/>
              <a:ext cx="33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Weight</a:t>
              </a:r>
              <a:endParaRPr lang="en-US" altLang="en-US"/>
            </a:p>
          </p:txBody>
        </p:sp>
        <p:sp>
          <p:nvSpPr>
            <p:cNvPr id="9248" name="Rectangle 32"/>
            <p:cNvSpPr>
              <a:spLocks noChangeArrowheads="1"/>
            </p:cNvSpPr>
            <p:nvPr/>
          </p:nvSpPr>
          <p:spPr bwMode="auto">
            <a:xfrm>
              <a:off x="3067" y="2476"/>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12</a:t>
              </a:r>
              <a:endParaRPr lang="en-US" altLang="en-US"/>
            </a:p>
          </p:txBody>
        </p:sp>
        <p:sp>
          <p:nvSpPr>
            <p:cNvPr id="9249" name="Rectangle 33"/>
            <p:cNvSpPr>
              <a:spLocks noChangeArrowheads="1"/>
            </p:cNvSpPr>
            <p:nvPr/>
          </p:nvSpPr>
          <p:spPr bwMode="auto">
            <a:xfrm>
              <a:off x="3387" y="247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28.6</a:t>
              </a:r>
              <a:endParaRPr lang="en-US" altLang="en-US"/>
            </a:p>
          </p:txBody>
        </p:sp>
      </p:grpSp>
      <p:grpSp>
        <p:nvGrpSpPr>
          <p:cNvPr id="9250" name="Group 34"/>
          <p:cNvGrpSpPr>
            <a:grpSpLocks/>
          </p:cNvGrpSpPr>
          <p:nvPr/>
        </p:nvGrpSpPr>
        <p:grpSpPr bwMode="auto">
          <a:xfrm>
            <a:off x="5332413" y="4151313"/>
            <a:ext cx="2413000" cy="212725"/>
            <a:chOff x="2063" y="2615"/>
            <a:chExt cx="1520" cy="134"/>
          </a:xfrm>
        </p:grpSpPr>
        <p:sp>
          <p:nvSpPr>
            <p:cNvPr id="9251" name="Rectangle 35"/>
            <p:cNvSpPr>
              <a:spLocks noChangeArrowheads="1"/>
            </p:cNvSpPr>
            <p:nvPr/>
          </p:nvSpPr>
          <p:spPr bwMode="auto">
            <a:xfrm>
              <a:off x="2063" y="2615"/>
              <a:ext cx="74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Smoking-related</a:t>
              </a:r>
              <a:endParaRPr lang="en-US" altLang="en-US"/>
            </a:p>
          </p:txBody>
        </p:sp>
        <p:sp>
          <p:nvSpPr>
            <p:cNvPr id="9252" name="Rectangle 36"/>
            <p:cNvSpPr>
              <a:spLocks noChangeArrowheads="1"/>
            </p:cNvSpPr>
            <p:nvPr/>
          </p:nvSpPr>
          <p:spPr bwMode="auto">
            <a:xfrm>
              <a:off x="3067" y="261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11</a:t>
              </a:r>
              <a:endParaRPr lang="en-US" altLang="en-US"/>
            </a:p>
          </p:txBody>
        </p:sp>
        <p:sp>
          <p:nvSpPr>
            <p:cNvPr id="9253" name="Rectangle 37"/>
            <p:cNvSpPr>
              <a:spLocks noChangeArrowheads="1"/>
            </p:cNvSpPr>
            <p:nvPr/>
          </p:nvSpPr>
          <p:spPr bwMode="auto">
            <a:xfrm>
              <a:off x="3387" y="261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26.2</a:t>
              </a:r>
              <a:endParaRPr lang="en-US" altLang="en-US"/>
            </a:p>
          </p:txBody>
        </p:sp>
      </p:grpSp>
      <p:grpSp>
        <p:nvGrpSpPr>
          <p:cNvPr id="9254" name="Group 38"/>
          <p:cNvGrpSpPr>
            <a:grpSpLocks/>
          </p:cNvGrpSpPr>
          <p:nvPr/>
        </p:nvGrpSpPr>
        <p:grpSpPr bwMode="auto">
          <a:xfrm>
            <a:off x="5351463" y="4373563"/>
            <a:ext cx="2393950" cy="212725"/>
            <a:chOff x="2075" y="2755"/>
            <a:chExt cx="1508" cy="134"/>
          </a:xfrm>
        </p:grpSpPr>
        <p:sp>
          <p:nvSpPr>
            <p:cNvPr id="9255" name="Rectangle 39"/>
            <p:cNvSpPr>
              <a:spLocks noChangeArrowheads="1"/>
            </p:cNvSpPr>
            <p:nvPr/>
          </p:nvSpPr>
          <p:spPr bwMode="auto">
            <a:xfrm>
              <a:off x="2075" y="2755"/>
              <a:ext cx="73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Eating disorders</a:t>
              </a:r>
              <a:endParaRPr lang="en-US" altLang="en-US"/>
            </a:p>
          </p:txBody>
        </p:sp>
        <p:sp>
          <p:nvSpPr>
            <p:cNvPr id="9256" name="Rectangle 40"/>
            <p:cNvSpPr>
              <a:spLocks noChangeArrowheads="1"/>
            </p:cNvSpPr>
            <p:nvPr/>
          </p:nvSpPr>
          <p:spPr bwMode="auto">
            <a:xfrm>
              <a:off x="3067" y="275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10</a:t>
              </a:r>
              <a:endParaRPr lang="en-US" altLang="en-US"/>
            </a:p>
          </p:txBody>
        </p:sp>
        <p:sp>
          <p:nvSpPr>
            <p:cNvPr id="9257" name="Rectangle 41"/>
            <p:cNvSpPr>
              <a:spLocks noChangeArrowheads="1"/>
            </p:cNvSpPr>
            <p:nvPr/>
          </p:nvSpPr>
          <p:spPr bwMode="auto">
            <a:xfrm>
              <a:off x="3387" y="275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23.8</a:t>
              </a:r>
              <a:endParaRPr lang="en-US" altLang="en-US"/>
            </a:p>
          </p:txBody>
        </p:sp>
      </p:grpSp>
      <p:grpSp>
        <p:nvGrpSpPr>
          <p:cNvPr id="9258" name="Group 42"/>
          <p:cNvGrpSpPr>
            <a:grpSpLocks/>
          </p:cNvGrpSpPr>
          <p:nvPr/>
        </p:nvGrpSpPr>
        <p:grpSpPr bwMode="auto">
          <a:xfrm>
            <a:off x="6103938" y="4595813"/>
            <a:ext cx="1641475" cy="212725"/>
            <a:chOff x="2549" y="2895"/>
            <a:chExt cx="1034" cy="134"/>
          </a:xfrm>
        </p:grpSpPr>
        <p:sp>
          <p:nvSpPr>
            <p:cNvPr id="9259" name="Rectangle 43"/>
            <p:cNvSpPr>
              <a:spLocks noChangeArrowheads="1"/>
            </p:cNvSpPr>
            <p:nvPr/>
          </p:nvSpPr>
          <p:spPr bwMode="auto">
            <a:xfrm>
              <a:off x="2549" y="2895"/>
              <a:ext cx="2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Mono</a:t>
              </a:r>
              <a:endParaRPr lang="en-US" altLang="en-US"/>
            </a:p>
          </p:txBody>
        </p:sp>
        <p:sp>
          <p:nvSpPr>
            <p:cNvPr id="9260" name="Rectangle 44"/>
            <p:cNvSpPr>
              <a:spLocks noChangeArrowheads="1"/>
            </p:cNvSpPr>
            <p:nvPr/>
          </p:nvSpPr>
          <p:spPr bwMode="auto">
            <a:xfrm>
              <a:off x="3067" y="289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10</a:t>
              </a:r>
              <a:endParaRPr lang="en-US" altLang="en-US"/>
            </a:p>
          </p:txBody>
        </p:sp>
        <p:sp>
          <p:nvSpPr>
            <p:cNvPr id="9261" name="Rectangle 45"/>
            <p:cNvSpPr>
              <a:spLocks noChangeArrowheads="1"/>
            </p:cNvSpPr>
            <p:nvPr/>
          </p:nvSpPr>
          <p:spPr bwMode="auto">
            <a:xfrm>
              <a:off x="3387" y="289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23.8</a:t>
              </a:r>
              <a:endParaRPr lang="en-US" altLang="en-US"/>
            </a:p>
          </p:txBody>
        </p:sp>
      </p:grpSp>
      <p:grpSp>
        <p:nvGrpSpPr>
          <p:cNvPr id="9262" name="Group 46"/>
          <p:cNvGrpSpPr>
            <a:grpSpLocks/>
          </p:cNvGrpSpPr>
          <p:nvPr/>
        </p:nvGrpSpPr>
        <p:grpSpPr bwMode="auto">
          <a:xfrm>
            <a:off x="5427663" y="4816475"/>
            <a:ext cx="2317750" cy="212725"/>
            <a:chOff x="2123" y="3034"/>
            <a:chExt cx="1460" cy="134"/>
          </a:xfrm>
        </p:grpSpPr>
        <p:sp>
          <p:nvSpPr>
            <p:cNvPr id="9263" name="Rectangle 47"/>
            <p:cNvSpPr>
              <a:spLocks noChangeArrowheads="1"/>
            </p:cNvSpPr>
            <p:nvPr/>
          </p:nvSpPr>
          <p:spPr bwMode="auto">
            <a:xfrm>
              <a:off x="2123" y="3034"/>
              <a:ext cx="69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Weight-obesity</a:t>
              </a:r>
              <a:endParaRPr lang="en-US" altLang="en-US"/>
            </a:p>
          </p:txBody>
        </p:sp>
        <p:sp>
          <p:nvSpPr>
            <p:cNvPr id="9264" name="Rectangle 48"/>
            <p:cNvSpPr>
              <a:spLocks noChangeArrowheads="1"/>
            </p:cNvSpPr>
            <p:nvPr/>
          </p:nvSpPr>
          <p:spPr bwMode="auto">
            <a:xfrm>
              <a:off x="3067" y="3034"/>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10</a:t>
              </a:r>
              <a:endParaRPr lang="en-US" altLang="en-US"/>
            </a:p>
          </p:txBody>
        </p:sp>
        <p:sp>
          <p:nvSpPr>
            <p:cNvPr id="9265" name="Rectangle 49"/>
            <p:cNvSpPr>
              <a:spLocks noChangeArrowheads="1"/>
            </p:cNvSpPr>
            <p:nvPr/>
          </p:nvSpPr>
          <p:spPr bwMode="auto">
            <a:xfrm>
              <a:off x="3387" y="3034"/>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23.8</a:t>
              </a:r>
              <a:endParaRPr lang="en-US" altLang="en-US"/>
            </a:p>
          </p:txBody>
        </p:sp>
      </p:grpSp>
      <p:grpSp>
        <p:nvGrpSpPr>
          <p:cNvPr id="9266" name="Group 50"/>
          <p:cNvGrpSpPr>
            <a:grpSpLocks/>
          </p:cNvGrpSpPr>
          <p:nvPr/>
        </p:nvGrpSpPr>
        <p:grpSpPr bwMode="auto">
          <a:xfrm>
            <a:off x="5705475" y="5038725"/>
            <a:ext cx="2039938" cy="212725"/>
            <a:chOff x="2298" y="3174"/>
            <a:chExt cx="1285" cy="134"/>
          </a:xfrm>
        </p:grpSpPr>
        <p:sp>
          <p:nvSpPr>
            <p:cNvPr id="9267" name="Rectangle 51"/>
            <p:cNvSpPr>
              <a:spLocks noChangeArrowheads="1"/>
            </p:cNvSpPr>
            <p:nvPr/>
          </p:nvSpPr>
          <p:spPr bwMode="auto">
            <a:xfrm>
              <a:off x="2298" y="3174"/>
              <a:ext cx="51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Drug abuse</a:t>
              </a:r>
              <a:endParaRPr lang="en-US" altLang="en-US"/>
            </a:p>
          </p:txBody>
        </p:sp>
        <p:sp>
          <p:nvSpPr>
            <p:cNvPr id="9268" name="Rectangle 52"/>
            <p:cNvSpPr>
              <a:spLocks noChangeArrowheads="1"/>
            </p:cNvSpPr>
            <p:nvPr/>
          </p:nvSpPr>
          <p:spPr bwMode="auto">
            <a:xfrm>
              <a:off x="3125" y="317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9</a:t>
              </a:r>
              <a:endParaRPr lang="en-US" altLang="en-US"/>
            </a:p>
          </p:txBody>
        </p:sp>
        <p:sp>
          <p:nvSpPr>
            <p:cNvPr id="9269" name="Rectangle 53"/>
            <p:cNvSpPr>
              <a:spLocks noChangeArrowheads="1"/>
            </p:cNvSpPr>
            <p:nvPr/>
          </p:nvSpPr>
          <p:spPr bwMode="auto">
            <a:xfrm>
              <a:off x="3387" y="3174"/>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21.4</a:t>
              </a:r>
              <a:endParaRPr lang="en-US" altLang="en-US"/>
            </a:p>
          </p:txBody>
        </p:sp>
      </p:grpSp>
      <p:grpSp>
        <p:nvGrpSpPr>
          <p:cNvPr id="9270" name="Group 54"/>
          <p:cNvGrpSpPr>
            <a:grpSpLocks/>
          </p:cNvGrpSpPr>
          <p:nvPr/>
        </p:nvGrpSpPr>
        <p:grpSpPr bwMode="auto">
          <a:xfrm>
            <a:off x="6105525" y="5259388"/>
            <a:ext cx="1639888" cy="212725"/>
            <a:chOff x="2550" y="3313"/>
            <a:chExt cx="1033" cy="134"/>
          </a:xfrm>
        </p:grpSpPr>
        <p:sp>
          <p:nvSpPr>
            <p:cNvPr id="9271" name="Rectangle 55"/>
            <p:cNvSpPr>
              <a:spLocks noChangeArrowheads="1"/>
            </p:cNvSpPr>
            <p:nvPr/>
          </p:nvSpPr>
          <p:spPr bwMode="auto">
            <a:xfrm>
              <a:off x="2550" y="3313"/>
              <a:ext cx="2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Stress</a:t>
              </a:r>
              <a:endParaRPr lang="en-US" altLang="en-US"/>
            </a:p>
          </p:txBody>
        </p:sp>
        <p:sp>
          <p:nvSpPr>
            <p:cNvPr id="9272" name="Rectangle 56"/>
            <p:cNvSpPr>
              <a:spLocks noChangeArrowheads="1"/>
            </p:cNvSpPr>
            <p:nvPr/>
          </p:nvSpPr>
          <p:spPr bwMode="auto">
            <a:xfrm>
              <a:off x="3125" y="331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a:p>
          </p:txBody>
        </p:sp>
        <p:sp>
          <p:nvSpPr>
            <p:cNvPr id="9273" name="Rectangle 57"/>
            <p:cNvSpPr>
              <a:spLocks noChangeArrowheads="1"/>
            </p:cNvSpPr>
            <p:nvPr/>
          </p:nvSpPr>
          <p:spPr bwMode="auto">
            <a:xfrm>
              <a:off x="3387" y="331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a:p>
          </p:txBody>
        </p:sp>
      </p:grpSp>
      <p:grpSp>
        <p:nvGrpSpPr>
          <p:cNvPr id="9274" name="Group 58"/>
          <p:cNvGrpSpPr>
            <a:grpSpLocks/>
          </p:cNvGrpSpPr>
          <p:nvPr/>
        </p:nvGrpSpPr>
        <p:grpSpPr bwMode="auto">
          <a:xfrm>
            <a:off x="5976938" y="5481638"/>
            <a:ext cx="1768475" cy="212725"/>
            <a:chOff x="2469" y="3453"/>
            <a:chExt cx="1114" cy="134"/>
          </a:xfrm>
        </p:grpSpPr>
        <p:sp>
          <p:nvSpPr>
            <p:cNvPr id="9275" name="Rectangle 59"/>
            <p:cNvSpPr>
              <a:spLocks noChangeArrowheads="1"/>
            </p:cNvSpPr>
            <p:nvPr/>
          </p:nvSpPr>
          <p:spPr bwMode="auto">
            <a:xfrm>
              <a:off x="2469" y="3453"/>
              <a:ext cx="35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Disease</a:t>
              </a:r>
              <a:endParaRPr lang="en-US" altLang="en-US"/>
            </a:p>
          </p:txBody>
        </p:sp>
        <p:sp>
          <p:nvSpPr>
            <p:cNvPr id="9276" name="Rectangle 60"/>
            <p:cNvSpPr>
              <a:spLocks noChangeArrowheads="1"/>
            </p:cNvSpPr>
            <p:nvPr/>
          </p:nvSpPr>
          <p:spPr bwMode="auto">
            <a:xfrm>
              <a:off x="3125" y="345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a:p>
          </p:txBody>
        </p:sp>
        <p:sp>
          <p:nvSpPr>
            <p:cNvPr id="9277" name="Rectangle 61"/>
            <p:cNvSpPr>
              <a:spLocks noChangeArrowheads="1"/>
            </p:cNvSpPr>
            <p:nvPr/>
          </p:nvSpPr>
          <p:spPr bwMode="auto">
            <a:xfrm>
              <a:off x="3387" y="345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a:p>
          </p:txBody>
        </p:sp>
      </p:grpSp>
      <p:grpSp>
        <p:nvGrpSpPr>
          <p:cNvPr id="9278" name="Group 62"/>
          <p:cNvGrpSpPr>
            <a:grpSpLocks/>
          </p:cNvGrpSpPr>
          <p:nvPr/>
        </p:nvGrpSpPr>
        <p:grpSpPr bwMode="auto">
          <a:xfrm>
            <a:off x="5930900" y="5703888"/>
            <a:ext cx="1814513" cy="212725"/>
            <a:chOff x="2440" y="3593"/>
            <a:chExt cx="1143" cy="134"/>
          </a:xfrm>
        </p:grpSpPr>
        <p:sp>
          <p:nvSpPr>
            <p:cNvPr id="9279" name="Rectangle 63"/>
            <p:cNvSpPr>
              <a:spLocks noChangeArrowheads="1"/>
            </p:cNvSpPr>
            <p:nvPr/>
          </p:nvSpPr>
          <p:spPr bwMode="auto">
            <a:xfrm>
              <a:off x="2440" y="3593"/>
              <a:ext cx="38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Hygiene</a:t>
              </a:r>
              <a:endParaRPr lang="en-US" altLang="en-US"/>
            </a:p>
          </p:txBody>
        </p:sp>
        <p:sp>
          <p:nvSpPr>
            <p:cNvPr id="9280" name="Rectangle 64"/>
            <p:cNvSpPr>
              <a:spLocks noChangeArrowheads="1"/>
            </p:cNvSpPr>
            <p:nvPr/>
          </p:nvSpPr>
          <p:spPr bwMode="auto">
            <a:xfrm>
              <a:off x="3125" y="35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a:p>
          </p:txBody>
        </p:sp>
        <p:sp>
          <p:nvSpPr>
            <p:cNvPr id="9281" name="Rectangle 65"/>
            <p:cNvSpPr>
              <a:spLocks noChangeArrowheads="1"/>
            </p:cNvSpPr>
            <p:nvPr/>
          </p:nvSpPr>
          <p:spPr bwMode="auto">
            <a:xfrm>
              <a:off x="3387" y="35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a:p>
          </p:txBody>
        </p:sp>
      </p:grpSp>
      <p:grpSp>
        <p:nvGrpSpPr>
          <p:cNvPr id="9282" name="Group 66"/>
          <p:cNvGrpSpPr>
            <a:grpSpLocks/>
          </p:cNvGrpSpPr>
          <p:nvPr/>
        </p:nvGrpSpPr>
        <p:grpSpPr bwMode="auto">
          <a:xfrm>
            <a:off x="5670550" y="5924550"/>
            <a:ext cx="2074863" cy="212725"/>
            <a:chOff x="2276" y="3732"/>
            <a:chExt cx="1307" cy="134"/>
          </a:xfrm>
        </p:grpSpPr>
        <p:sp>
          <p:nvSpPr>
            <p:cNvPr id="9283" name="Rectangle 67"/>
            <p:cNvSpPr>
              <a:spLocks noChangeArrowheads="1"/>
            </p:cNvSpPr>
            <p:nvPr/>
          </p:nvSpPr>
          <p:spPr bwMode="auto">
            <a:xfrm>
              <a:off x="2276" y="3732"/>
              <a:ext cx="53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Eating right</a:t>
              </a:r>
              <a:endParaRPr lang="en-US" altLang="en-US"/>
            </a:p>
          </p:txBody>
        </p:sp>
        <p:sp>
          <p:nvSpPr>
            <p:cNvPr id="9284" name="Rectangle 68"/>
            <p:cNvSpPr>
              <a:spLocks noChangeArrowheads="1"/>
            </p:cNvSpPr>
            <p:nvPr/>
          </p:nvSpPr>
          <p:spPr bwMode="auto">
            <a:xfrm>
              <a:off x="3125" y="373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a:p>
          </p:txBody>
        </p:sp>
        <p:sp>
          <p:nvSpPr>
            <p:cNvPr id="9285" name="Rectangle 69"/>
            <p:cNvSpPr>
              <a:spLocks noChangeArrowheads="1"/>
            </p:cNvSpPr>
            <p:nvPr/>
          </p:nvSpPr>
          <p:spPr bwMode="auto">
            <a:xfrm>
              <a:off x="3387" y="373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16.7</a:t>
              </a:r>
              <a:endParaRPr lang="en-US" altLang="en-US"/>
            </a:p>
          </p:txBody>
        </p:sp>
      </p:grpSp>
      <p:grpSp>
        <p:nvGrpSpPr>
          <p:cNvPr id="9286" name="Group 70"/>
          <p:cNvGrpSpPr>
            <a:grpSpLocks/>
          </p:cNvGrpSpPr>
          <p:nvPr/>
        </p:nvGrpSpPr>
        <p:grpSpPr bwMode="auto">
          <a:xfrm>
            <a:off x="6321425" y="1736725"/>
            <a:ext cx="1466850" cy="596900"/>
            <a:chOff x="2686" y="1094"/>
            <a:chExt cx="924" cy="376"/>
          </a:xfrm>
        </p:grpSpPr>
        <p:sp>
          <p:nvSpPr>
            <p:cNvPr id="9287" name="Rectangle 71"/>
            <p:cNvSpPr>
              <a:spLocks noChangeArrowheads="1"/>
            </p:cNvSpPr>
            <p:nvPr/>
          </p:nvSpPr>
          <p:spPr bwMode="auto">
            <a:xfrm>
              <a:off x="2997" y="1336"/>
              <a:ext cx="23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Freq</a:t>
              </a:r>
              <a:endParaRPr lang="en-US" altLang="en-US"/>
            </a:p>
          </p:txBody>
        </p:sp>
        <p:sp>
          <p:nvSpPr>
            <p:cNvPr id="9288" name="Rectangle 72"/>
            <p:cNvSpPr>
              <a:spLocks noChangeArrowheads="1"/>
            </p:cNvSpPr>
            <p:nvPr/>
          </p:nvSpPr>
          <p:spPr bwMode="auto">
            <a:xfrm>
              <a:off x="3406" y="1336"/>
              <a:ext cx="1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b="1">
                  <a:solidFill>
                    <a:srgbClr val="000000"/>
                  </a:solidFill>
                </a:rPr>
                <a:t> %</a:t>
              </a:r>
              <a:endParaRPr lang="en-US" altLang="en-US"/>
            </a:p>
          </p:txBody>
        </p:sp>
        <p:sp>
          <p:nvSpPr>
            <p:cNvPr id="9289" name="Rectangle 73"/>
            <p:cNvSpPr>
              <a:spLocks noChangeArrowheads="1"/>
            </p:cNvSpPr>
            <p:nvPr/>
          </p:nvSpPr>
          <p:spPr bwMode="auto">
            <a:xfrm>
              <a:off x="2761" y="1094"/>
              <a:ext cx="79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800" b="1" dirty="0">
                  <a:solidFill>
                    <a:srgbClr val="000000"/>
                  </a:solidFill>
                </a:rPr>
                <a:t>Total (N=42)</a:t>
              </a:r>
              <a:endParaRPr lang="en-US" altLang="en-US" dirty="0"/>
            </a:p>
          </p:txBody>
        </p:sp>
        <p:sp>
          <p:nvSpPr>
            <p:cNvPr id="9290" name="Rectangle 74"/>
            <p:cNvSpPr>
              <a:spLocks noChangeArrowheads="1"/>
            </p:cNvSpPr>
            <p:nvPr/>
          </p:nvSpPr>
          <p:spPr bwMode="auto">
            <a:xfrm>
              <a:off x="2686" y="1246"/>
              <a:ext cx="924" cy="2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91" name="Line 75"/>
            <p:cNvSpPr>
              <a:spLocks noChangeShapeType="1"/>
            </p:cNvSpPr>
            <p:nvPr/>
          </p:nvSpPr>
          <p:spPr bwMode="auto">
            <a:xfrm>
              <a:off x="2882" y="1467"/>
              <a:ext cx="728"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92" name="Rectangle 76"/>
          <p:cNvSpPr>
            <a:spLocks noChangeArrowheads="1"/>
          </p:cNvSpPr>
          <p:nvPr/>
        </p:nvSpPr>
        <p:spPr bwMode="auto">
          <a:xfrm>
            <a:off x="-37432" y="304800"/>
            <a:ext cx="91440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Times New Roman" pitchFamily="18" charset="0"/>
              </a:defRPr>
            </a:lvl1pPr>
            <a:lvl2pPr algn="ctr">
              <a:defRPr sz="4400">
                <a:solidFill>
                  <a:schemeClr val="tx2"/>
                </a:solidFill>
                <a:latin typeface="Times New Roman" pitchFamily="18" charset="0"/>
              </a:defRPr>
            </a:lvl2pPr>
            <a:lvl3pPr algn="ctr">
              <a:defRPr sz="4400">
                <a:solidFill>
                  <a:schemeClr val="tx2"/>
                </a:solidFill>
                <a:latin typeface="Times New Roman" pitchFamily="18" charset="0"/>
              </a:defRPr>
            </a:lvl3pPr>
            <a:lvl4pPr algn="ctr">
              <a:defRPr sz="4400">
                <a:solidFill>
                  <a:schemeClr val="tx2"/>
                </a:solidFill>
                <a:latin typeface="Times New Roman" pitchFamily="18" charset="0"/>
              </a:defRPr>
            </a:lvl4pPr>
            <a:lvl5pPr algn="ctr">
              <a:defRPr sz="4400">
                <a:solidFill>
                  <a:schemeClr val="tx2"/>
                </a:solidFill>
                <a:latin typeface="Times New Roman" pitchFamily="18" charset="0"/>
              </a:defRPr>
            </a:lvl5pPr>
            <a:lvl6pPr marL="457200" algn="ctr" fontAlgn="base">
              <a:spcBef>
                <a:spcPct val="0"/>
              </a:spcBef>
              <a:spcAft>
                <a:spcPct val="0"/>
              </a:spcAft>
              <a:defRPr sz="4400">
                <a:solidFill>
                  <a:schemeClr val="tx2"/>
                </a:solidFill>
                <a:latin typeface="Times New Roman" pitchFamily="18" charset="0"/>
              </a:defRPr>
            </a:lvl6pPr>
            <a:lvl7pPr marL="914400" algn="ctr" fontAlgn="base">
              <a:spcBef>
                <a:spcPct val="0"/>
              </a:spcBef>
              <a:spcAft>
                <a:spcPct val="0"/>
              </a:spcAft>
              <a:defRPr sz="4400">
                <a:solidFill>
                  <a:schemeClr val="tx2"/>
                </a:solidFill>
                <a:latin typeface="Times New Roman" pitchFamily="18" charset="0"/>
              </a:defRPr>
            </a:lvl7pPr>
            <a:lvl8pPr marL="1371600" algn="ctr" fontAlgn="base">
              <a:spcBef>
                <a:spcPct val="0"/>
              </a:spcBef>
              <a:spcAft>
                <a:spcPct val="0"/>
              </a:spcAft>
              <a:defRPr sz="4400">
                <a:solidFill>
                  <a:schemeClr val="tx2"/>
                </a:solidFill>
                <a:latin typeface="Times New Roman" pitchFamily="18" charset="0"/>
              </a:defRPr>
            </a:lvl8pPr>
            <a:lvl9pPr marL="1828800" algn="ctr" fontAlgn="base">
              <a:spcBef>
                <a:spcPct val="0"/>
              </a:spcBef>
              <a:spcAft>
                <a:spcPct val="0"/>
              </a:spcAft>
              <a:defRPr sz="4400">
                <a:solidFill>
                  <a:schemeClr val="tx2"/>
                </a:solidFill>
                <a:latin typeface="Times New Roman" pitchFamily="18" charset="0"/>
              </a:defRPr>
            </a:lvl9pPr>
          </a:lstStyle>
          <a:p>
            <a:r>
              <a:rPr lang="en-US" altLang="en-US" sz="3200" dirty="0">
                <a:solidFill>
                  <a:schemeClr val="accent1">
                    <a:lumMod val="75000"/>
                  </a:schemeClr>
                </a:solidFill>
                <a:latin typeface="News Gothic MT"/>
                <a:cs typeface="News Gothic MT"/>
              </a:rPr>
              <a:t>Free Lists</a:t>
            </a:r>
          </a:p>
        </p:txBody>
      </p:sp>
      <p:sp>
        <p:nvSpPr>
          <p:cNvPr id="9293" name="Rectangle 77"/>
          <p:cNvSpPr>
            <a:spLocks noChangeArrowheads="1"/>
          </p:cNvSpPr>
          <p:nvPr/>
        </p:nvSpPr>
        <p:spPr bwMode="auto">
          <a:xfrm>
            <a:off x="1600200" y="990600"/>
            <a:ext cx="55916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dirty="0">
                <a:solidFill>
                  <a:schemeClr val="bg2">
                    <a:lumMod val="50000"/>
                  </a:schemeClr>
                </a:solidFill>
              </a:rPr>
              <a:t>What health issues do U.S. adolescents worry about?</a:t>
            </a:r>
          </a:p>
        </p:txBody>
      </p:sp>
      <p:graphicFrame>
        <p:nvGraphicFramePr>
          <p:cNvPr id="78" name="Chart 77"/>
          <p:cNvGraphicFramePr>
            <a:graphicFrameLocks/>
          </p:cNvGraphicFramePr>
          <p:nvPr>
            <p:extLst>
              <p:ext uri="{D42A27DB-BD31-4B8C-83A1-F6EECF244321}">
                <p14:modId xmlns:p14="http://schemas.microsoft.com/office/powerpoint/2010/main" val="2804948058"/>
              </p:ext>
            </p:extLst>
          </p:nvPr>
        </p:nvGraphicFramePr>
        <p:xfrm>
          <a:off x="228600" y="25908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805606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2489200" y="1360488"/>
            <a:ext cx="5459413" cy="785812"/>
            <a:chOff x="1568" y="857"/>
            <a:chExt cx="3439" cy="495"/>
          </a:xfrm>
        </p:grpSpPr>
        <p:sp>
          <p:nvSpPr>
            <p:cNvPr id="11267" name="Rectangle 3"/>
            <p:cNvSpPr>
              <a:spLocks noChangeArrowheads="1"/>
            </p:cNvSpPr>
            <p:nvPr/>
          </p:nvSpPr>
          <p:spPr bwMode="auto">
            <a:xfrm>
              <a:off x="1664" y="857"/>
              <a:ext cx="60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Total Sample</a:t>
              </a:r>
              <a:endParaRPr lang="en-US" altLang="en-US" sz="1600" i="1"/>
            </a:p>
          </p:txBody>
        </p:sp>
        <p:sp>
          <p:nvSpPr>
            <p:cNvPr id="11268" name="Rectangle 4"/>
            <p:cNvSpPr>
              <a:spLocks noChangeArrowheads="1"/>
            </p:cNvSpPr>
            <p:nvPr/>
          </p:nvSpPr>
          <p:spPr bwMode="auto">
            <a:xfrm>
              <a:off x="1568" y="1123"/>
              <a:ext cx="74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69" name="Rectangle 5"/>
            <p:cNvSpPr>
              <a:spLocks noChangeArrowheads="1"/>
            </p:cNvSpPr>
            <p:nvPr/>
          </p:nvSpPr>
          <p:spPr bwMode="auto">
            <a:xfrm>
              <a:off x="1790" y="983"/>
              <a:ext cx="33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(N=42)</a:t>
              </a:r>
              <a:endParaRPr lang="en-US" altLang="en-US" sz="1600" i="1"/>
            </a:p>
          </p:txBody>
        </p:sp>
        <p:sp>
          <p:nvSpPr>
            <p:cNvPr id="11270" name="Rectangle 6"/>
            <p:cNvSpPr>
              <a:spLocks noChangeArrowheads="1"/>
            </p:cNvSpPr>
            <p:nvPr/>
          </p:nvSpPr>
          <p:spPr bwMode="auto">
            <a:xfrm>
              <a:off x="2441" y="1123"/>
              <a:ext cx="98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71" name="Rectangle 7"/>
            <p:cNvSpPr>
              <a:spLocks noChangeArrowheads="1"/>
            </p:cNvSpPr>
            <p:nvPr/>
          </p:nvSpPr>
          <p:spPr bwMode="auto">
            <a:xfrm>
              <a:off x="2618" y="983"/>
              <a:ext cx="68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Women (n=22)</a:t>
              </a:r>
              <a:endParaRPr lang="en-US" altLang="en-US" sz="1600" i="1"/>
            </a:p>
          </p:txBody>
        </p:sp>
        <p:sp>
          <p:nvSpPr>
            <p:cNvPr id="11272" name="Rectangle 8"/>
            <p:cNvSpPr>
              <a:spLocks noChangeArrowheads="1"/>
            </p:cNvSpPr>
            <p:nvPr/>
          </p:nvSpPr>
          <p:spPr bwMode="auto">
            <a:xfrm>
              <a:off x="3468" y="1123"/>
              <a:ext cx="939"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73" name="Rectangle 9"/>
            <p:cNvSpPr>
              <a:spLocks noChangeArrowheads="1"/>
            </p:cNvSpPr>
            <p:nvPr/>
          </p:nvSpPr>
          <p:spPr bwMode="auto">
            <a:xfrm>
              <a:off x="3690" y="983"/>
              <a:ext cx="53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Men (n=20)</a:t>
              </a:r>
              <a:endParaRPr lang="en-US" altLang="en-US" sz="1600" i="1"/>
            </a:p>
          </p:txBody>
        </p:sp>
        <p:sp>
          <p:nvSpPr>
            <p:cNvPr id="11274" name="Rectangle 10"/>
            <p:cNvSpPr>
              <a:spLocks noChangeArrowheads="1"/>
            </p:cNvSpPr>
            <p:nvPr/>
          </p:nvSpPr>
          <p:spPr bwMode="auto">
            <a:xfrm>
              <a:off x="4489" y="946"/>
              <a:ext cx="47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Difference</a:t>
              </a:r>
              <a:endParaRPr lang="en-US" altLang="en-US" sz="1600" i="1"/>
            </a:p>
          </p:txBody>
        </p:sp>
        <p:sp>
          <p:nvSpPr>
            <p:cNvPr id="11275" name="Rectangle 11"/>
            <p:cNvSpPr>
              <a:spLocks noChangeArrowheads="1"/>
            </p:cNvSpPr>
            <p:nvPr/>
          </p:nvSpPr>
          <p:spPr bwMode="auto">
            <a:xfrm>
              <a:off x="4489" y="1071"/>
              <a:ext cx="48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Women%-</a:t>
              </a:r>
              <a:endParaRPr lang="en-US" altLang="en-US" sz="1600" i="1"/>
            </a:p>
          </p:txBody>
        </p:sp>
        <p:sp>
          <p:nvSpPr>
            <p:cNvPr id="11276" name="Rectangle 12"/>
            <p:cNvSpPr>
              <a:spLocks noChangeArrowheads="1"/>
            </p:cNvSpPr>
            <p:nvPr/>
          </p:nvSpPr>
          <p:spPr bwMode="auto">
            <a:xfrm>
              <a:off x="4570" y="1197"/>
              <a:ext cx="29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Men%</a:t>
              </a:r>
              <a:endParaRPr lang="en-US" altLang="en-US" sz="1600" i="1"/>
            </a:p>
          </p:txBody>
        </p:sp>
        <p:sp>
          <p:nvSpPr>
            <p:cNvPr id="11277" name="Rectangle 13"/>
            <p:cNvSpPr>
              <a:spLocks noChangeArrowheads="1"/>
            </p:cNvSpPr>
            <p:nvPr/>
          </p:nvSpPr>
          <p:spPr bwMode="auto">
            <a:xfrm>
              <a:off x="1568" y="1337"/>
              <a:ext cx="31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78" name="Rectangle 14"/>
            <p:cNvSpPr>
              <a:spLocks noChangeArrowheads="1"/>
            </p:cNvSpPr>
            <p:nvPr/>
          </p:nvSpPr>
          <p:spPr bwMode="auto">
            <a:xfrm>
              <a:off x="1686" y="1197"/>
              <a:ext cx="20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Freq</a:t>
              </a:r>
              <a:endParaRPr lang="en-US" altLang="en-US" sz="1600" i="1"/>
            </a:p>
          </p:txBody>
        </p:sp>
        <p:sp>
          <p:nvSpPr>
            <p:cNvPr id="11279" name="Rectangle 15"/>
            <p:cNvSpPr>
              <a:spLocks noChangeArrowheads="1"/>
            </p:cNvSpPr>
            <p:nvPr/>
          </p:nvSpPr>
          <p:spPr bwMode="auto">
            <a:xfrm>
              <a:off x="1886" y="1337"/>
              <a:ext cx="42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80" name="Rectangle 16"/>
            <p:cNvSpPr>
              <a:spLocks noChangeArrowheads="1"/>
            </p:cNvSpPr>
            <p:nvPr/>
          </p:nvSpPr>
          <p:spPr bwMode="auto">
            <a:xfrm>
              <a:off x="2211" y="1197"/>
              <a:ext cx="9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a:t>
              </a:r>
              <a:endParaRPr lang="en-US" altLang="en-US" sz="1600" i="1"/>
            </a:p>
          </p:txBody>
        </p:sp>
        <p:sp>
          <p:nvSpPr>
            <p:cNvPr id="11281" name="Rectangle 17"/>
            <p:cNvSpPr>
              <a:spLocks noChangeArrowheads="1"/>
            </p:cNvSpPr>
            <p:nvPr/>
          </p:nvSpPr>
          <p:spPr bwMode="auto">
            <a:xfrm>
              <a:off x="2441" y="1337"/>
              <a:ext cx="30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82" name="Rectangle 18"/>
            <p:cNvSpPr>
              <a:spLocks noChangeArrowheads="1"/>
            </p:cNvSpPr>
            <p:nvPr/>
          </p:nvSpPr>
          <p:spPr bwMode="auto">
            <a:xfrm>
              <a:off x="2507" y="1197"/>
              <a:ext cx="23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Rank</a:t>
              </a:r>
              <a:endParaRPr lang="en-US" altLang="en-US" sz="1600" i="1"/>
            </a:p>
          </p:txBody>
        </p:sp>
        <p:sp>
          <p:nvSpPr>
            <p:cNvPr id="11283" name="Rectangle 19"/>
            <p:cNvSpPr>
              <a:spLocks noChangeArrowheads="1"/>
            </p:cNvSpPr>
            <p:nvPr/>
          </p:nvSpPr>
          <p:spPr bwMode="auto">
            <a:xfrm>
              <a:off x="2744" y="1337"/>
              <a:ext cx="3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84" name="Rectangle 20"/>
            <p:cNvSpPr>
              <a:spLocks noChangeArrowheads="1"/>
            </p:cNvSpPr>
            <p:nvPr/>
          </p:nvSpPr>
          <p:spPr bwMode="auto">
            <a:xfrm>
              <a:off x="2877" y="1197"/>
              <a:ext cx="20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Freq</a:t>
              </a:r>
              <a:endParaRPr lang="en-US" altLang="en-US" sz="1600" i="1"/>
            </a:p>
          </p:txBody>
        </p:sp>
        <p:sp>
          <p:nvSpPr>
            <p:cNvPr id="11285" name="Rectangle 21"/>
            <p:cNvSpPr>
              <a:spLocks noChangeArrowheads="1"/>
            </p:cNvSpPr>
            <p:nvPr/>
          </p:nvSpPr>
          <p:spPr bwMode="auto">
            <a:xfrm>
              <a:off x="3084" y="1337"/>
              <a:ext cx="3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86" name="Rectangle 22"/>
            <p:cNvSpPr>
              <a:spLocks noChangeArrowheads="1"/>
            </p:cNvSpPr>
            <p:nvPr/>
          </p:nvSpPr>
          <p:spPr bwMode="auto">
            <a:xfrm>
              <a:off x="3298" y="1197"/>
              <a:ext cx="12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 %</a:t>
              </a:r>
              <a:endParaRPr lang="en-US" altLang="en-US" sz="1600" i="1"/>
            </a:p>
          </p:txBody>
        </p:sp>
        <p:sp>
          <p:nvSpPr>
            <p:cNvPr id="11287" name="Rectangle 23"/>
            <p:cNvSpPr>
              <a:spLocks noChangeArrowheads="1"/>
            </p:cNvSpPr>
            <p:nvPr/>
          </p:nvSpPr>
          <p:spPr bwMode="auto">
            <a:xfrm>
              <a:off x="3468" y="1337"/>
              <a:ext cx="29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88" name="Rectangle 24"/>
            <p:cNvSpPr>
              <a:spLocks noChangeArrowheads="1"/>
            </p:cNvSpPr>
            <p:nvPr/>
          </p:nvSpPr>
          <p:spPr bwMode="auto">
            <a:xfrm>
              <a:off x="3535" y="1197"/>
              <a:ext cx="23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Rank</a:t>
              </a:r>
              <a:endParaRPr lang="en-US" altLang="en-US" sz="1600" i="1"/>
            </a:p>
          </p:txBody>
        </p:sp>
        <p:sp>
          <p:nvSpPr>
            <p:cNvPr id="11289" name="Rectangle 25"/>
            <p:cNvSpPr>
              <a:spLocks noChangeArrowheads="1"/>
            </p:cNvSpPr>
            <p:nvPr/>
          </p:nvSpPr>
          <p:spPr bwMode="auto">
            <a:xfrm>
              <a:off x="3764" y="1337"/>
              <a:ext cx="30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90" name="Rectangle 26"/>
            <p:cNvSpPr>
              <a:spLocks noChangeArrowheads="1"/>
            </p:cNvSpPr>
            <p:nvPr/>
          </p:nvSpPr>
          <p:spPr bwMode="auto">
            <a:xfrm>
              <a:off x="3860" y="1197"/>
              <a:ext cx="20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Freq</a:t>
              </a:r>
              <a:endParaRPr lang="en-US" altLang="en-US" sz="1600" i="1"/>
            </a:p>
          </p:txBody>
        </p:sp>
        <p:sp>
          <p:nvSpPr>
            <p:cNvPr id="11291" name="Rectangle 27"/>
            <p:cNvSpPr>
              <a:spLocks noChangeArrowheads="1"/>
            </p:cNvSpPr>
            <p:nvPr/>
          </p:nvSpPr>
          <p:spPr bwMode="auto">
            <a:xfrm>
              <a:off x="4067" y="1337"/>
              <a:ext cx="3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92" name="Rectangle 28"/>
            <p:cNvSpPr>
              <a:spLocks noChangeArrowheads="1"/>
            </p:cNvSpPr>
            <p:nvPr/>
          </p:nvSpPr>
          <p:spPr bwMode="auto">
            <a:xfrm>
              <a:off x="4304" y="1197"/>
              <a:ext cx="9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a:t>
              </a:r>
              <a:endParaRPr lang="en-US" altLang="en-US" sz="1600" i="1"/>
            </a:p>
          </p:txBody>
        </p:sp>
        <p:sp>
          <p:nvSpPr>
            <p:cNvPr id="11293" name="Rectangle 29"/>
            <p:cNvSpPr>
              <a:spLocks noChangeArrowheads="1"/>
            </p:cNvSpPr>
            <p:nvPr/>
          </p:nvSpPr>
          <p:spPr bwMode="auto">
            <a:xfrm>
              <a:off x="4452" y="1337"/>
              <a:ext cx="5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94" name="Rectangle 30"/>
            <p:cNvSpPr>
              <a:spLocks noChangeArrowheads="1"/>
            </p:cNvSpPr>
            <p:nvPr/>
          </p:nvSpPr>
          <p:spPr bwMode="auto">
            <a:xfrm>
              <a:off x="1664" y="857"/>
              <a:ext cx="60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Total Sample</a:t>
              </a:r>
              <a:endParaRPr lang="en-US" altLang="en-US" sz="1600" i="1"/>
            </a:p>
          </p:txBody>
        </p:sp>
        <p:sp>
          <p:nvSpPr>
            <p:cNvPr id="11295" name="Rectangle 31"/>
            <p:cNvSpPr>
              <a:spLocks noChangeArrowheads="1"/>
            </p:cNvSpPr>
            <p:nvPr/>
          </p:nvSpPr>
          <p:spPr bwMode="auto">
            <a:xfrm>
              <a:off x="1568" y="1123"/>
              <a:ext cx="747"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96" name="Rectangle 32"/>
            <p:cNvSpPr>
              <a:spLocks noChangeArrowheads="1"/>
            </p:cNvSpPr>
            <p:nvPr/>
          </p:nvSpPr>
          <p:spPr bwMode="auto">
            <a:xfrm>
              <a:off x="1790" y="983"/>
              <a:ext cx="3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(N=42)</a:t>
              </a:r>
              <a:endParaRPr lang="en-US" altLang="en-US" sz="1600" i="1"/>
            </a:p>
          </p:txBody>
        </p:sp>
        <p:sp>
          <p:nvSpPr>
            <p:cNvPr id="11297" name="Rectangle 33"/>
            <p:cNvSpPr>
              <a:spLocks noChangeArrowheads="1"/>
            </p:cNvSpPr>
            <p:nvPr/>
          </p:nvSpPr>
          <p:spPr bwMode="auto">
            <a:xfrm>
              <a:off x="2441" y="1123"/>
              <a:ext cx="983"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98" name="Rectangle 34"/>
            <p:cNvSpPr>
              <a:spLocks noChangeArrowheads="1"/>
            </p:cNvSpPr>
            <p:nvPr/>
          </p:nvSpPr>
          <p:spPr bwMode="auto">
            <a:xfrm>
              <a:off x="2618" y="983"/>
              <a:ext cx="70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Women (n=22)</a:t>
              </a:r>
              <a:endParaRPr lang="en-US" altLang="en-US" sz="1600" i="1"/>
            </a:p>
          </p:txBody>
        </p:sp>
        <p:sp>
          <p:nvSpPr>
            <p:cNvPr id="11299" name="Rectangle 35"/>
            <p:cNvSpPr>
              <a:spLocks noChangeArrowheads="1"/>
            </p:cNvSpPr>
            <p:nvPr/>
          </p:nvSpPr>
          <p:spPr bwMode="auto">
            <a:xfrm>
              <a:off x="3468" y="1123"/>
              <a:ext cx="939"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00" name="Rectangle 36"/>
            <p:cNvSpPr>
              <a:spLocks noChangeArrowheads="1"/>
            </p:cNvSpPr>
            <p:nvPr/>
          </p:nvSpPr>
          <p:spPr bwMode="auto">
            <a:xfrm>
              <a:off x="3690" y="983"/>
              <a:ext cx="56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Men (n=20)</a:t>
              </a:r>
              <a:endParaRPr lang="en-US" altLang="en-US" sz="1600" i="1"/>
            </a:p>
          </p:txBody>
        </p:sp>
        <p:sp>
          <p:nvSpPr>
            <p:cNvPr id="11301" name="Rectangle 37"/>
            <p:cNvSpPr>
              <a:spLocks noChangeArrowheads="1"/>
            </p:cNvSpPr>
            <p:nvPr/>
          </p:nvSpPr>
          <p:spPr bwMode="auto">
            <a:xfrm>
              <a:off x="4489" y="946"/>
              <a:ext cx="51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Difference</a:t>
              </a:r>
              <a:endParaRPr lang="en-US" altLang="en-US" sz="1600" i="1"/>
            </a:p>
          </p:txBody>
        </p:sp>
        <p:sp>
          <p:nvSpPr>
            <p:cNvPr id="11302" name="Rectangle 38"/>
            <p:cNvSpPr>
              <a:spLocks noChangeArrowheads="1"/>
            </p:cNvSpPr>
            <p:nvPr/>
          </p:nvSpPr>
          <p:spPr bwMode="auto">
            <a:xfrm>
              <a:off x="4489" y="1071"/>
              <a:ext cx="51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Women%-</a:t>
              </a:r>
              <a:endParaRPr lang="en-US" altLang="en-US" sz="1600" i="1"/>
            </a:p>
          </p:txBody>
        </p:sp>
        <p:sp>
          <p:nvSpPr>
            <p:cNvPr id="11303" name="Rectangle 39"/>
            <p:cNvSpPr>
              <a:spLocks noChangeArrowheads="1"/>
            </p:cNvSpPr>
            <p:nvPr/>
          </p:nvSpPr>
          <p:spPr bwMode="auto">
            <a:xfrm>
              <a:off x="4570" y="1197"/>
              <a:ext cx="34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Men%</a:t>
              </a:r>
              <a:endParaRPr lang="en-US" altLang="en-US" sz="1600" i="1"/>
            </a:p>
          </p:txBody>
        </p:sp>
        <p:sp>
          <p:nvSpPr>
            <p:cNvPr id="11304" name="Rectangle 40"/>
            <p:cNvSpPr>
              <a:spLocks noChangeArrowheads="1"/>
            </p:cNvSpPr>
            <p:nvPr/>
          </p:nvSpPr>
          <p:spPr bwMode="auto">
            <a:xfrm>
              <a:off x="1568" y="1337"/>
              <a:ext cx="31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05" name="Rectangle 41"/>
            <p:cNvSpPr>
              <a:spLocks noChangeArrowheads="1"/>
            </p:cNvSpPr>
            <p:nvPr/>
          </p:nvSpPr>
          <p:spPr bwMode="auto">
            <a:xfrm>
              <a:off x="1686" y="1197"/>
              <a:ext cx="20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Freq</a:t>
              </a:r>
              <a:endParaRPr lang="en-US" altLang="en-US" sz="1600" i="1"/>
            </a:p>
          </p:txBody>
        </p:sp>
        <p:sp>
          <p:nvSpPr>
            <p:cNvPr id="11306" name="Rectangle 42"/>
            <p:cNvSpPr>
              <a:spLocks noChangeArrowheads="1"/>
            </p:cNvSpPr>
            <p:nvPr/>
          </p:nvSpPr>
          <p:spPr bwMode="auto">
            <a:xfrm>
              <a:off x="1886" y="1337"/>
              <a:ext cx="42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07" name="Rectangle 43"/>
            <p:cNvSpPr>
              <a:spLocks noChangeArrowheads="1"/>
            </p:cNvSpPr>
            <p:nvPr/>
          </p:nvSpPr>
          <p:spPr bwMode="auto">
            <a:xfrm>
              <a:off x="2211" y="1197"/>
              <a:ext cx="14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a:t>
              </a:r>
              <a:endParaRPr lang="en-US" altLang="en-US" sz="1600" i="1"/>
            </a:p>
          </p:txBody>
        </p:sp>
        <p:sp>
          <p:nvSpPr>
            <p:cNvPr id="11308" name="Rectangle 44"/>
            <p:cNvSpPr>
              <a:spLocks noChangeArrowheads="1"/>
            </p:cNvSpPr>
            <p:nvPr/>
          </p:nvSpPr>
          <p:spPr bwMode="auto">
            <a:xfrm>
              <a:off x="2441" y="1337"/>
              <a:ext cx="30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09" name="Rectangle 45"/>
            <p:cNvSpPr>
              <a:spLocks noChangeArrowheads="1"/>
            </p:cNvSpPr>
            <p:nvPr/>
          </p:nvSpPr>
          <p:spPr bwMode="auto">
            <a:xfrm>
              <a:off x="2507" y="1197"/>
              <a:ext cx="27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Rank</a:t>
              </a:r>
              <a:endParaRPr lang="en-US" altLang="en-US" sz="1600" i="1"/>
            </a:p>
          </p:txBody>
        </p:sp>
        <p:sp>
          <p:nvSpPr>
            <p:cNvPr id="11310" name="Rectangle 46"/>
            <p:cNvSpPr>
              <a:spLocks noChangeArrowheads="1"/>
            </p:cNvSpPr>
            <p:nvPr/>
          </p:nvSpPr>
          <p:spPr bwMode="auto">
            <a:xfrm>
              <a:off x="2744" y="1337"/>
              <a:ext cx="3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11" name="Rectangle 47"/>
            <p:cNvSpPr>
              <a:spLocks noChangeArrowheads="1"/>
            </p:cNvSpPr>
            <p:nvPr/>
          </p:nvSpPr>
          <p:spPr bwMode="auto">
            <a:xfrm>
              <a:off x="2877" y="1197"/>
              <a:ext cx="20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Freq</a:t>
              </a:r>
              <a:endParaRPr lang="en-US" altLang="en-US" sz="1600" i="1"/>
            </a:p>
          </p:txBody>
        </p:sp>
        <p:sp>
          <p:nvSpPr>
            <p:cNvPr id="11312" name="Rectangle 48"/>
            <p:cNvSpPr>
              <a:spLocks noChangeArrowheads="1"/>
            </p:cNvSpPr>
            <p:nvPr/>
          </p:nvSpPr>
          <p:spPr bwMode="auto">
            <a:xfrm>
              <a:off x="3084" y="1337"/>
              <a:ext cx="3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13" name="Rectangle 49"/>
            <p:cNvSpPr>
              <a:spLocks noChangeArrowheads="1"/>
            </p:cNvSpPr>
            <p:nvPr/>
          </p:nvSpPr>
          <p:spPr bwMode="auto">
            <a:xfrm>
              <a:off x="3298" y="1197"/>
              <a:ext cx="17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 %</a:t>
              </a:r>
              <a:endParaRPr lang="en-US" altLang="en-US" sz="1600" i="1"/>
            </a:p>
          </p:txBody>
        </p:sp>
        <p:sp>
          <p:nvSpPr>
            <p:cNvPr id="11314" name="Rectangle 50"/>
            <p:cNvSpPr>
              <a:spLocks noChangeArrowheads="1"/>
            </p:cNvSpPr>
            <p:nvPr/>
          </p:nvSpPr>
          <p:spPr bwMode="auto">
            <a:xfrm>
              <a:off x="3468" y="1337"/>
              <a:ext cx="29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15" name="Rectangle 51"/>
            <p:cNvSpPr>
              <a:spLocks noChangeArrowheads="1"/>
            </p:cNvSpPr>
            <p:nvPr/>
          </p:nvSpPr>
          <p:spPr bwMode="auto">
            <a:xfrm>
              <a:off x="3535" y="1197"/>
              <a:ext cx="27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Rank</a:t>
              </a:r>
              <a:endParaRPr lang="en-US" altLang="en-US" sz="1600" i="1"/>
            </a:p>
          </p:txBody>
        </p:sp>
        <p:sp>
          <p:nvSpPr>
            <p:cNvPr id="11316" name="Rectangle 52"/>
            <p:cNvSpPr>
              <a:spLocks noChangeArrowheads="1"/>
            </p:cNvSpPr>
            <p:nvPr/>
          </p:nvSpPr>
          <p:spPr bwMode="auto">
            <a:xfrm>
              <a:off x="3764" y="1337"/>
              <a:ext cx="30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17" name="Rectangle 53"/>
            <p:cNvSpPr>
              <a:spLocks noChangeArrowheads="1"/>
            </p:cNvSpPr>
            <p:nvPr/>
          </p:nvSpPr>
          <p:spPr bwMode="auto">
            <a:xfrm>
              <a:off x="3860" y="1197"/>
              <a:ext cx="20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Freq</a:t>
              </a:r>
              <a:endParaRPr lang="en-US" altLang="en-US" sz="1600" i="1"/>
            </a:p>
          </p:txBody>
        </p:sp>
        <p:sp>
          <p:nvSpPr>
            <p:cNvPr id="11318" name="Rectangle 54"/>
            <p:cNvSpPr>
              <a:spLocks noChangeArrowheads="1"/>
            </p:cNvSpPr>
            <p:nvPr/>
          </p:nvSpPr>
          <p:spPr bwMode="auto">
            <a:xfrm>
              <a:off x="4067" y="1337"/>
              <a:ext cx="34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319" name="Rectangle 55"/>
            <p:cNvSpPr>
              <a:spLocks noChangeArrowheads="1"/>
            </p:cNvSpPr>
            <p:nvPr/>
          </p:nvSpPr>
          <p:spPr bwMode="auto">
            <a:xfrm>
              <a:off x="4304" y="1197"/>
              <a:ext cx="14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a:t>
              </a:r>
              <a:endParaRPr lang="en-US" altLang="en-US" sz="1600" i="1"/>
            </a:p>
          </p:txBody>
        </p:sp>
        <p:sp>
          <p:nvSpPr>
            <p:cNvPr id="11320" name="Rectangle 56"/>
            <p:cNvSpPr>
              <a:spLocks noChangeArrowheads="1"/>
            </p:cNvSpPr>
            <p:nvPr/>
          </p:nvSpPr>
          <p:spPr bwMode="auto">
            <a:xfrm>
              <a:off x="4452" y="1337"/>
              <a:ext cx="5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pSp>
        <p:nvGrpSpPr>
          <p:cNvPr id="11321" name="Group 57"/>
          <p:cNvGrpSpPr>
            <a:grpSpLocks/>
          </p:cNvGrpSpPr>
          <p:nvPr/>
        </p:nvGrpSpPr>
        <p:grpSpPr bwMode="auto">
          <a:xfrm>
            <a:off x="1433513" y="2224088"/>
            <a:ext cx="6437312" cy="1152525"/>
            <a:chOff x="903" y="1401"/>
            <a:chExt cx="4055" cy="726"/>
          </a:xfrm>
        </p:grpSpPr>
        <p:sp>
          <p:nvSpPr>
            <p:cNvPr id="11322" name="Rectangle 58"/>
            <p:cNvSpPr>
              <a:spLocks noChangeArrowheads="1"/>
            </p:cNvSpPr>
            <p:nvPr/>
          </p:nvSpPr>
          <p:spPr bwMode="auto">
            <a:xfrm>
              <a:off x="1213" y="1401"/>
              <a:ext cx="39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Cold/Flu</a:t>
              </a:r>
              <a:endParaRPr lang="en-US" altLang="en-US" sz="1400" i="1"/>
            </a:p>
          </p:txBody>
        </p:sp>
        <p:sp>
          <p:nvSpPr>
            <p:cNvPr id="11323" name="Rectangle 59"/>
            <p:cNvSpPr>
              <a:spLocks noChangeArrowheads="1"/>
            </p:cNvSpPr>
            <p:nvPr/>
          </p:nvSpPr>
          <p:spPr bwMode="auto">
            <a:xfrm>
              <a:off x="1768" y="1402"/>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12</a:t>
              </a:r>
              <a:endParaRPr lang="en-US" altLang="en-US" sz="1400" i="1"/>
            </a:p>
          </p:txBody>
        </p:sp>
        <p:sp>
          <p:nvSpPr>
            <p:cNvPr id="11324" name="Rectangle 60"/>
            <p:cNvSpPr>
              <a:spLocks noChangeArrowheads="1"/>
            </p:cNvSpPr>
            <p:nvPr/>
          </p:nvSpPr>
          <p:spPr bwMode="auto">
            <a:xfrm>
              <a:off x="2115" y="140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28.6</a:t>
              </a:r>
              <a:endParaRPr lang="en-US" altLang="en-US" sz="1400" i="1"/>
            </a:p>
          </p:txBody>
        </p:sp>
        <p:sp>
          <p:nvSpPr>
            <p:cNvPr id="11325" name="Rectangle 61"/>
            <p:cNvSpPr>
              <a:spLocks noChangeArrowheads="1"/>
            </p:cNvSpPr>
            <p:nvPr/>
          </p:nvSpPr>
          <p:spPr bwMode="auto">
            <a:xfrm>
              <a:off x="2677" y="14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a:t>
              </a:r>
              <a:endParaRPr lang="en-US" altLang="en-US" sz="1400" i="1"/>
            </a:p>
          </p:txBody>
        </p:sp>
        <p:sp>
          <p:nvSpPr>
            <p:cNvPr id="11326" name="Rectangle 62"/>
            <p:cNvSpPr>
              <a:spLocks noChangeArrowheads="1"/>
            </p:cNvSpPr>
            <p:nvPr/>
          </p:nvSpPr>
          <p:spPr bwMode="auto">
            <a:xfrm>
              <a:off x="2965" y="1402"/>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10</a:t>
              </a:r>
              <a:endParaRPr lang="en-US" altLang="en-US" sz="1400" i="1"/>
            </a:p>
          </p:txBody>
        </p:sp>
        <p:sp>
          <p:nvSpPr>
            <p:cNvPr id="11327" name="Rectangle 63"/>
            <p:cNvSpPr>
              <a:spLocks noChangeArrowheads="1"/>
            </p:cNvSpPr>
            <p:nvPr/>
          </p:nvSpPr>
          <p:spPr bwMode="auto">
            <a:xfrm>
              <a:off x="3224" y="140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45.5</a:t>
              </a:r>
              <a:endParaRPr lang="en-US" altLang="en-US" sz="1400" i="1"/>
            </a:p>
          </p:txBody>
        </p:sp>
        <p:sp>
          <p:nvSpPr>
            <p:cNvPr id="11328" name="Rectangle 64"/>
            <p:cNvSpPr>
              <a:spLocks noChangeArrowheads="1"/>
            </p:cNvSpPr>
            <p:nvPr/>
          </p:nvSpPr>
          <p:spPr bwMode="auto">
            <a:xfrm>
              <a:off x="3697" y="14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9</a:t>
              </a:r>
              <a:endParaRPr lang="en-US" altLang="en-US" sz="1400" i="1"/>
            </a:p>
          </p:txBody>
        </p:sp>
        <p:sp>
          <p:nvSpPr>
            <p:cNvPr id="11329" name="Rectangle 65"/>
            <p:cNvSpPr>
              <a:spLocks noChangeArrowheads="1"/>
            </p:cNvSpPr>
            <p:nvPr/>
          </p:nvSpPr>
          <p:spPr bwMode="auto">
            <a:xfrm>
              <a:off x="4001" y="14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a:t>
              </a:r>
              <a:endParaRPr lang="en-US" altLang="en-US" sz="1400" i="1"/>
            </a:p>
          </p:txBody>
        </p:sp>
        <p:sp>
          <p:nvSpPr>
            <p:cNvPr id="11330" name="Rectangle 66"/>
            <p:cNvSpPr>
              <a:spLocks noChangeArrowheads="1"/>
            </p:cNvSpPr>
            <p:nvPr/>
          </p:nvSpPr>
          <p:spPr bwMode="auto">
            <a:xfrm>
              <a:off x="4208" y="140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10.0</a:t>
              </a:r>
              <a:endParaRPr lang="en-US" altLang="en-US" sz="1400" i="1"/>
            </a:p>
          </p:txBody>
        </p:sp>
        <p:sp>
          <p:nvSpPr>
            <p:cNvPr id="11331" name="Rectangle 67"/>
            <p:cNvSpPr>
              <a:spLocks noChangeArrowheads="1"/>
            </p:cNvSpPr>
            <p:nvPr/>
          </p:nvSpPr>
          <p:spPr bwMode="auto">
            <a:xfrm>
              <a:off x="4762" y="140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35.5</a:t>
              </a:r>
              <a:endParaRPr lang="en-US" altLang="en-US" sz="1400" i="1"/>
            </a:p>
          </p:txBody>
        </p:sp>
        <p:sp>
          <p:nvSpPr>
            <p:cNvPr id="11332" name="Rectangle 68"/>
            <p:cNvSpPr>
              <a:spLocks noChangeArrowheads="1"/>
            </p:cNvSpPr>
            <p:nvPr/>
          </p:nvSpPr>
          <p:spPr bwMode="auto">
            <a:xfrm>
              <a:off x="1280" y="1549"/>
              <a:ext cx="3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Cancer</a:t>
              </a:r>
              <a:endParaRPr lang="en-US" altLang="en-US" sz="1400" i="1">
                <a:solidFill>
                  <a:srgbClr val="FF0000"/>
                </a:solidFill>
              </a:endParaRPr>
            </a:p>
          </p:txBody>
        </p:sp>
        <p:sp>
          <p:nvSpPr>
            <p:cNvPr id="11333" name="Rectangle 69"/>
            <p:cNvSpPr>
              <a:spLocks noChangeArrowheads="1"/>
            </p:cNvSpPr>
            <p:nvPr/>
          </p:nvSpPr>
          <p:spPr bwMode="auto">
            <a:xfrm>
              <a:off x="1768" y="1550"/>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19</a:t>
              </a:r>
              <a:endParaRPr lang="en-US" altLang="en-US" sz="1400" i="1">
                <a:solidFill>
                  <a:srgbClr val="FF0000"/>
                </a:solidFill>
              </a:endParaRPr>
            </a:p>
          </p:txBody>
        </p:sp>
        <p:sp>
          <p:nvSpPr>
            <p:cNvPr id="11334" name="Rectangle 70"/>
            <p:cNvSpPr>
              <a:spLocks noChangeArrowheads="1"/>
            </p:cNvSpPr>
            <p:nvPr/>
          </p:nvSpPr>
          <p:spPr bwMode="auto">
            <a:xfrm>
              <a:off x="2115" y="155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45.2</a:t>
              </a:r>
              <a:endParaRPr lang="en-US" altLang="en-US" sz="1400" i="1">
                <a:solidFill>
                  <a:srgbClr val="FF0000"/>
                </a:solidFill>
              </a:endParaRPr>
            </a:p>
          </p:txBody>
        </p:sp>
        <p:sp>
          <p:nvSpPr>
            <p:cNvPr id="11335" name="Rectangle 71"/>
            <p:cNvSpPr>
              <a:spLocks noChangeArrowheads="1"/>
            </p:cNvSpPr>
            <p:nvPr/>
          </p:nvSpPr>
          <p:spPr bwMode="auto">
            <a:xfrm>
              <a:off x="2677" y="155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a:t>
              </a:r>
              <a:endParaRPr lang="en-US" altLang="en-US" sz="1400" i="1">
                <a:solidFill>
                  <a:srgbClr val="FF0000"/>
                </a:solidFill>
              </a:endParaRPr>
            </a:p>
          </p:txBody>
        </p:sp>
        <p:sp>
          <p:nvSpPr>
            <p:cNvPr id="11336" name="Rectangle 72"/>
            <p:cNvSpPr>
              <a:spLocks noChangeArrowheads="1"/>
            </p:cNvSpPr>
            <p:nvPr/>
          </p:nvSpPr>
          <p:spPr bwMode="auto">
            <a:xfrm>
              <a:off x="2965" y="1550"/>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13</a:t>
              </a:r>
              <a:endParaRPr lang="en-US" altLang="en-US" sz="1400" i="1">
                <a:solidFill>
                  <a:srgbClr val="FF0000"/>
                </a:solidFill>
              </a:endParaRPr>
            </a:p>
          </p:txBody>
        </p:sp>
        <p:sp>
          <p:nvSpPr>
            <p:cNvPr id="11337" name="Rectangle 73"/>
            <p:cNvSpPr>
              <a:spLocks noChangeArrowheads="1"/>
            </p:cNvSpPr>
            <p:nvPr/>
          </p:nvSpPr>
          <p:spPr bwMode="auto">
            <a:xfrm>
              <a:off x="3224" y="155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59.1</a:t>
              </a:r>
              <a:endParaRPr lang="en-US" altLang="en-US" sz="1400" i="1">
                <a:solidFill>
                  <a:srgbClr val="FF0000"/>
                </a:solidFill>
              </a:endParaRPr>
            </a:p>
          </p:txBody>
        </p:sp>
        <p:sp>
          <p:nvSpPr>
            <p:cNvPr id="11338" name="Rectangle 74"/>
            <p:cNvSpPr>
              <a:spLocks noChangeArrowheads="1"/>
            </p:cNvSpPr>
            <p:nvPr/>
          </p:nvSpPr>
          <p:spPr bwMode="auto">
            <a:xfrm>
              <a:off x="3697" y="155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5</a:t>
              </a:r>
              <a:endParaRPr lang="en-US" altLang="en-US" sz="1400" i="1">
                <a:solidFill>
                  <a:srgbClr val="FF0000"/>
                </a:solidFill>
              </a:endParaRPr>
            </a:p>
          </p:txBody>
        </p:sp>
        <p:sp>
          <p:nvSpPr>
            <p:cNvPr id="11339" name="Rectangle 75"/>
            <p:cNvSpPr>
              <a:spLocks noChangeArrowheads="1"/>
            </p:cNvSpPr>
            <p:nvPr/>
          </p:nvSpPr>
          <p:spPr bwMode="auto">
            <a:xfrm>
              <a:off x="4001" y="155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6</a:t>
              </a:r>
              <a:endParaRPr lang="en-US" altLang="en-US" sz="1400" i="1">
                <a:solidFill>
                  <a:srgbClr val="FF0000"/>
                </a:solidFill>
              </a:endParaRPr>
            </a:p>
          </p:txBody>
        </p:sp>
        <p:sp>
          <p:nvSpPr>
            <p:cNvPr id="11340" name="Rectangle 76"/>
            <p:cNvSpPr>
              <a:spLocks noChangeArrowheads="1"/>
            </p:cNvSpPr>
            <p:nvPr/>
          </p:nvSpPr>
          <p:spPr bwMode="auto">
            <a:xfrm>
              <a:off x="4208" y="155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30.0</a:t>
              </a:r>
              <a:endParaRPr lang="en-US" altLang="en-US" sz="1400" i="1">
                <a:solidFill>
                  <a:srgbClr val="FF0000"/>
                </a:solidFill>
              </a:endParaRPr>
            </a:p>
          </p:txBody>
        </p:sp>
        <p:sp>
          <p:nvSpPr>
            <p:cNvPr id="11341" name="Rectangle 77"/>
            <p:cNvSpPr>
              <a:spLocks noChangeArrowheads="1"/>
            </p:cNvSpPr>
            <p:nvPr/>
          </p:nvSpPr>
          <p:spPr bwMode="auto">
            <a:xfrm>
              <a:off x="4762" y="155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29.1</a:t>
              </a:r>
              <a:endParaRPr lang="en-US" altLang="en-US" sz="1400" i="1">
                <a:solidFill>
                  <a:srgbClr val="FF0000"/>
                </a:solidFill>
              </a:endParaRPr>
            </a:p>
          </p:txBody>
        </p:sp>
        <p:sp>
          <p:nvSpPr>
            <p:cNvPr id="11342" name="Rectangle 78"/>
            <p:cNvSpPr>
              <a:spLocks noChangeArrowheads="1"/>
            </p:cNvSpPr>
            <p:nvPr/>
          </p:nvSpPr>
          <p:spPr bwMode="auto">
            <a:xfrm>
              <a:off x="903" y="1697"/>
              <a:ext cx="7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Eating Disorders</a:t>
              </a:r>
              <a:endParaRPr lang="en-US" altLang="en-US" sz="1400" i="1">
                <a:solidFill>
                  <a:srgbClr val="FF0000"/>
                </a:solidFill>
              </a:endParaRPr>
            </a:p>
          </p:txBody>
        </p:sp>
        <p:sp>
          <p:nvSpPr>
            <p:cNvPr id="11343" name="Rectangle 79"/>
            <p:cNvSpPr>
              <a:spLocks noChangeArrowheads="1"/>
            </p:cNvSpPr>
            <p:nvPr/>
          </p:nvSpPr>
          <p:spPr bwMode="auto">
            <a:xfrm>
              <a:off x="1768" y="169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a:t>
              </a:r>
              <a:endParaRPr lang="en-US" altLang="en-US" sz="1400" i="1">
                <a:solidFill>
                  <a:srgbClr val="FF0000"/>
                </a:solidFill>
              </a:endParaRPr>
            </a:p>
          </p:txBody>
        </p:sp>
        <p:sp>
          <p:nvSpPr>
            <p:cNvPr id="11344" name="Rectangle 80"/>
            <p:cNvSpPr>
              <a:spLocks noChangeArrowheads="1"/>
            </p:cNvSpPr>
            <p:nvPr/>
          </p:nvSpPr>
          <p:spPr bwMode="auto">
            <a:xfrm>
              <a:off x="2115" y="169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23.8</a:t>
              </a:r>
              <a:endParaRPr lang="en-US" altLang="en-US" sz="1400" i="1">
                <a:solidFill>
                  <a:srgbClr val="FF0000"/>
                </a:solidFill>
              </a:endParaRPr>
            </a:p>
          </p:txBody>
        </p:sp>
        <p:sp>
          <p:nvSpPr>
            <p:cNvPr id="11345" name="Rectangle 81"/>
            <p:cNvSpPr>
              <a:spLocks noChangeArrowheads="1"/>
            </p:cNvSpPr>
            <p:nvPr/>
          </p:nvSpPr>
          <p:spPr bwMode="auto">
            <a:xfrm>
              <a:off x="2677" y="169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4</a:t>
              </a:r>
              <a:endParaRPr lang="en-US" altLang="en-US" sz="1400" i="1">
                <a:solidFill>
                  <a:srgbClr val="FF0000"/>
                </a:solidFill>
              </a:endParaRPr>
            </a:p>
          </p:txBody>
        </p:sp>
        <p:sp>
          <p:nvSpPr>
            <p:cNvPr id="11346" name="Rectangle 82"/>
            <p:cNvSpPr>
              <a:spLocks noChangeArrowheads="1"/>
            </p:cNvSpPr>
            <p:nvPr/>
          </p:nvSpPr>
          <p:spPr bwMode="auto">
            <a:xfrm>
              <a:off x="3017" y="169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8</a:t>
              </a:r>
              <a:endParaRPr lang="en-US" altLang="en-US" sz="1400" i="1">
                <a:solidFill>
                  <a:srgbClr val="FF0000"/>
                </a:solidFill>
              </a:endParaRPr>
            </a:p>
          </p:txBody>
        </p:sp>
        <p:sp>
          <p:nvSpPr>
            <p:cNvPr id="11347" name="Rectangle 83"/>
            <p:cNvSpPr>
              <a:spLocks noChangeArrowheads="1"/>
            </p:cNvSpPr>
            <p:nvPr/>
          </p:nvSpPr>
          <p:spPr bwMode="auto">
            <a:xfrm>
              <a:off x="3224" y="169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36.4</a:t>
              </a:r>
              <a:endParaRPr lang="en-US" altLang="en-US" sz="1400" i="1">
                <a:solidFill>
                  <a:srgbClr val="FF0000"/>
                </a:solidFill>
              </a:endParaRPr>
            </a:p>
          </p:txBody>
        </p:sp>
        <p:sp>
          <p:nvSpPr>
            <p:cNvPr id="11348" name="Rectangle 84"/>
            <p:cNvSpPr>
              <a:spLocks noChangeArrowheads="1"/>
            </p:cNvSpPr>
            <p:nvPr/>
          </p:nvSpPr>
          <p:spPr bwMode="auto">
            <a:xfrm>
              <a:off x="3697" y="169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9</a:t>
              </a:r>
              <a:endParaRPr lang="en-US" altLang="en-US" sz="1400" i="1">
                <a:solidFill>
                  <a:srgbClr val="FF0000"/>
                </a:solidFill>
              </a:endParaRPr>
            </a:p>
          </p:txBody>
        </p:sp>
        <p:sp>
          <p:nvSpPr>
            <p:cNvPr id="11349" name="Rectangle 85"/>
            <p:cNvSpPr>
              <a:spLocks noChangeArrowheads="1"/>
            </p:cNvSpPr>
            <p:nvPr/>
          </p:nvSpPr>
          <p:spPr bwMode="auto">
            <a:xfrm>
              <a:off x="4001" y="169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a:t>
              </a:r>
              <a:endParaRPr lang="en-US" altLang="en-US" sz="1400" i="1">
                <a:solidFill>
                  <a:srgbClr val="FF0000"/>
                </a:solidFill>
              </a:endParaRPr>
            </a:p>
          </p:txBody>
        </p:sp>
        <p:sp>
          <p:nvSpPr>
            <p:cNvPr id="11350" name="Rectangle 86"/>
            <p:cNvSpPr>
              <a:spLocks noChangeArrowheads="1"/>
            </p:cNvSpPr>
            <p:nvPr/>
          </p:nvSpPr>
          <p:spPr bwMode="auto">
            <a:xfrm>
              <a:off x="4208" y="169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10.0</a:t>
              </a:r>
              <a:endParaRPr lang="en-US" altLang="en-US" sz="1400" i="1">
                <a:solidFill>
                  <a:srgbClr val="FF0000"/>
                </a:solidFill>
              </a:endParaRPr>
            </a:p>
          </p:txBody>
        </p:sp>
        <p:sp>
          <p:nvSpPr>
            <p:cNvPr id="11351" name="Rectangle 87"/>
            <p:cNvSpPr>
              <a:spLocks noChangeArrowheads="1"/>
            </p:cNvSpPr>
            <p:nvPr/>
          </p:nvSpPr>
          <p:spPr bwMode="auto">
            <a:xfrm>
              <a:off x="4762" y="169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26.4</a:t>
              </a:r>
              <a:endParaRPr lang="en-US" altLang="en-US" sz="1400" i="1">
                <a:solidFill>
                  <a:srgbClr val="FF0000"/>
                </a:solidFill>
              </a:endParaRPr>
            </a:p>
          </p:txBody>
        </p:sp>
        <p:sp>
          <p:nvSpPr>
            <p:cNvPr id="11352" name="Rectangle 88"/>
            <p:cNvSpPr>
              <a:spLocks noChangeArrowheads="1"/>
            </p:cNvSpPr>
            <p:nvPr/>
          </p:nvSpPr>
          <p:spPr bwMode="auto">
            <a:xfrm>
              <a:off x="1139" y="1845"/>
              <a:ext cx="49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HIV/AIDS</a:t>
              </a:r>
              <a:endParaRPr lang="en-US" altLang="en-US" sz="1400" i="1">
                <a:solidFill>
                  <a:srgbClr val="FF0000"/>
                </a:solidFill>
              </a:endParaRPr>
            </a:p>
          </p:txBody>
        </p:sp>
        <p:sp>
          <p:nvSpPr>
            <p:cNvPr id="11353" name="Rectangle 89"/>
            <p:cNvSpPr>
              <a:spLocks noChangeArrowheads="1"/>
            </p:cNvSpPr>
            <p:nvPr/>
          </p:nvSpPr>
          <p:spPr bwMode="auto">
            <a:xfrm>
              <a:off x="1768" y="184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15</a:t>
              </a:r>
              <a:endParaRPr lang="en-US" altLang="en-US" sz="1400" i="1">
                <a:solidFill>
                  <a:srgbClr val="FF0000"/>
                </a:solidFill>
              </a:endParaRPr>
            </a:p>
          </p:txBody>
        </p:sp>
        <p:sp>
          <p:nvSpPr>
            <p:cNvPr id="11354" name="Rectangle 90"/>
            <p:cNvSpPr>
              <a:spLocks noChangeArrowheads="1"/>
            </p:cNvSpPr>
            <p:nvPr/>
          </p:nvSpPr>
          <p:spPr bwMode="auto">
            <a:xfrm>
              <a:off x="2115" y="184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35.7</a:t>
              </a:r>
              <a:endParaRPr lang="en-US" altLang="en-US" sz="1400" i="1">
                <a:solidFill>
                  <a:srgbClr val="FF0000"/>
                </a:solidFill>
              </a:endParaRPr>
            </a:p>
          </p:txBody>
        </p:sp>
        <p:sp>
          <p:nvSpPr>
            <p:cNvPr id="11355" name="Rectangle 91"/>
            <p:cNvSpPr>
              <a:spLocks noChangeArrowheads="1"/>
            </p:cNvSpPr>
            <p:nvPr/>
          </p:nvSpPr>
          <p:spPr bwMode="auto">
            <a:xfrm>
              <a:off x="2677" y="184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a:t>
              </a:r>
              <a:endParaRPr lang="en-US" altLang="en-US" sz="1400" i="1">
                <a:solidFill>
                  <a:srgbClr val="FF0000"/>
                </a:solidFill>
              </a:endParaRPr>
            </a:p>
          </p:txBody>
        </p:sp>
        <p:sp>
          <p:nvSpPr>
            <p:cNvPr id="11356" name="Rectangle 92"/>
            <p:cNvSpPr>
              <a:spLocks noChangeArrowheads="1"/>
            </p:cNvSpPr>
            <p:nvPr/>
          </p:nvSpPr>
          <p:spPr bwMode="auto">
            <a:xfrm>
              <a:off x="2965" y="184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a:t>
              </a:r>
              <a:endParaRPr lang="en-US" altLang="en-US" sz="1400" i="1">
                <a:solidFill>
                  <a:srgbClr val="FF0000"/>
                </a:solidFill>
              </a:endParaRPr>
            </a:p>
          </p:txBody>
        </p:sp>
        <p:sp>
          <p:nvSpPr>
            <p:cNvPr id="11357" name="Rectangle 93"/>
            <p:cNvSpPr>
              <a:spLocks noChangeArrowheads="1"/>
            </p:cNvSpPr>
            <p:nvPr/>
          </p:nvSpPr>
          <p:spPr bwMode="auto">
            <a:xfrm>
              <a:off x="3224" y="184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45.5</a:t>
              </a:r>
              <a:endParaRPr lang="en-US" altLang="en-US" sz="1400" i="1">
                <a:solidFill>
                  <a:srgbClr val="FF0000"/>
                </a:solidFill>
              </a:endParaRPr>
            </a:p>
          </p:txBody>
        </p:sp>
        <p:sp>
          <p:nvSpPr>
            <p:cNvPr id="11358" name="Rectangle 94"/>
            <p:cNvSpPr>
              <a:spLocks noChangeArrowheads="1"/>
            </p:cNvSpPr>
            <p:nvPr/>
          </p:nvSpPr>
          <p:spPr bwMode="auto">
            <a:xfrm>
              <a:off x="3697" y="184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6</a:t>
              </a:r>
              <a:endParaRPr lang="en-US" altLang="en-US" sz="1400" i="1">
                <a:solidFill>
                  <a:srgbClr val="FF0000"/>
                </a:solidFill>
              </a:endParaRPr>
            </a:p>
          </p:txBody>
        </p:sp>
        <p:sp>
          <p:nvSpPr>
            <p:cNvPr id="11359" name="Rectangle 95"/>
            <p:cNvSpPr>
              <a:spLocks noChangeArrowheads="1"/>
            </p:cNvSpPr>
            <p:nvPr/>
          </p:nvSpPr>
          <p:spPr bwMode="auto">
            <a:xfrm>
              <a:off x="4001" y="184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5</a:t>
              </a:r>
              <a:endParaRPr lang="en-US" altLang="en-US" sz="1400" i="1">
                <a:solidFill>
                  <a:srgbClr val="FF0000"/>
                </a:solidFill>
              </a:endParaRPr>
            </a:p>
          </p:txBody>
        </p:sp>
        <p:sp>
          <p:nvSpPr>
            <p:cNvPr id="11360" name="Rectangle 96"/>
            <p:cNvSpPr>
              <a:spLocks noChangeArrowheads="1"/>
            </p:cNvSpPr>
            <p:nvPr/>
          </p:nvSpPr>
          <p:spPr bwMode="auto">
            <a:xfrm>
              <a:off x="4208" y="184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25.0</a:t>
              </a:r>
              <a:endParaRPr lang="en-US" altLang="en-US" sz="1400" i="1">
                <a:solidFill>
                  <a:srgbClr val="FF0000"/>
                </a:solidFill>
              </a:endParaRPr>
            </a:p>
          </p:txBody>
        </p:sp>
        <p:sp>
          <p:nvSpPr>
            <p:cNvPr id="11361" name="Rectangle 97"/>
            <p:cNvSpPr>
              <a:spLocks noChangeArrowheads="1"/>
            </p:cNvSpPr>
            <p:nvPr/>
          </p:nvSpPr>
          <p:spPr bwMode="auto">
            <a:xfrm>
              <a:off x="4762" y="184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20.5</a:t>
              </a:r>
              <a:endParaRPr lang="en-US" altLang="en-US" sz="1400" i="1">
                <a:solidFill>
                  <a:srgbClr val="FF0000"/>
                </a:solidFill>
              </a:endParaRPr>
            </a:p>
          </p:txBody>
        </p:sp>
        <p:sp>
          <p:nvSpPr>
            <p:cNvPr id="11362" name="Rectangle 98"/>
            <p:cNvSpPr>
              <a:spLocks noChangeArrowheads="1"/>
            </p:cNvSpPr>
            <p:nvPr/>
          </p:nvSpPr>
          <p:spPr bwMode="auto">
            <a:xfrm>
              <a:off x="1324" y="1992"/>
              <a:ext cx="2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Mono</a:t>
              </a:r>
              <a:endParaRPr lang="en-US" altLang="en-US" sz="1400" i="1">
                <a:solidFill>
                  <a:srgbClr val="FF0000"/>
                </a:solidFill>
              </a:endParaRPr>
            </a:p>
          </p:txBody>
        </p:sp>
        <p:sp>
          <p:nvSpPr>
            <p:cNvPr id="11363" name="Rectangle 99"/>
            <p:cNvSpPr>
              <a:spLocks noChangeArrowheads="1"/>
            </p:cNvSpPr>
            <p:nvPr/>
          </p:nvSpPr>
          <p:spPr bwMode="auto">
            <a:xfrm>
              <a:off x="1768" y="1993"/>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a:t>
              </a:r>
              <a:endParaRPr lang="en-US" altLang="en-US" sz="1400" i="1">
                <a:solidFill>
                  <a:srgbClr val="FF0000"/>
                </a:solidFill>
              </a:endParaRPr>
            </a:p>
          </p:txBody>
        </p:sp>
        <p:sp>
          <p:nvSpPr>
            <p:cNvPr id="11364" name="Rectangle 100"/>
            <p:cNvSpPr>
              <a:spLocks noChangeArrowheads="1"/>
            </p:cNvSpPr>
            <p:nvPr/>
          </p:nvSpPr>
          <p:spPr bwMode="auto">
            <a:xfrm>
              <a:off x="2115" y="19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23.8</a:t>
              </a:r>
              <a:endParaRPr lang="en-US" altLang="en-US" sz="1400" i="1">
                <a:solidFill>
                  <a:srgbClr val="FF0000"/>
                </a:solidFill>
              </a:endParaRPr>
            </a:p>
          </p:txBody>
        </p:sp>
        <p:sp>
          <p:nvSpPr>
            <p:cNvPr id="11365" name="Rectangle 101"/>
            <p:cNvSpPr>
              <a:spLocks noChangeArrowheads="1"/>
            </p:cNvSpPr>
            <p:nvPr/>
          </p:nvSpPr>
          <p:spPr bwMode="auto">
            <a:xfrm>
              <a:off x="2677" y="19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5</a:t>
              </a:r>
              <a:endParaRPr lang="en-US" altLang="en-US" sz="1400" i="1">
                <a:solidFill>
                  <a:srgbClr val="FF0000"/>
                </a:solidFill>
              </a:endParaRPr>
            </a:p>
          </p:txBody>
        </p:sp>
        <p:sp>
          <p:nvSpPr>
            <p:cNvPr id="11366" name="Rectangle 102"/>
            <p:cNvSpPr>
              <a:spLocks noChangeArrowheads="1"/>
            </p:cNvSpPr>
            <p:nvPr/>
          </p:nvSpPr>
          <p:spPr bwMode="auto">
            <a:xfrm>
              <a:off x="3017" y="19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7</a:t>
              </a:r>
              <a:endParaRPr lang="en-US" altLang="en-US" sz="1400" i="1">
                <a:solidFill>
                  <a:srgbClr val="FF0000"/>
                </a:solidFill>
              </a:endParaRPr>
            </a:p>
          </p:txBody>
        </p:sp>
        <p:sp>
          <p:nvSpPr>
            <p:cNvPr id="11367" name="Rectangle 103"/>
            <p:cNvSpPr>
              <a:spLocks noChangeArrowheads="1"/>
            </p:cNvSpPr>
            <p:nvPr/>
          </p:nvSpPr>
          <p:spPr bwMode="auto">
            <a:xfrm>
              <a:off x="3224" y="19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31.8</a:t>
              </a:r>
              <a:endParaRPr lang="en-US" altLang="en-US" sz="1400" i="1">
                <a:solidFill>
                  <a:srgbClr val="FF0000"/>
                </a:solidFill>
              </a:endParaRPr>
            </a:p>
          </p:txBody>
        </p:sp>
        <p:sp>
          <p:nvSpPr>
            <p:cNvPr id="11368" name="Rectangle 104"/>
            <p:cNvSpPr>
              <a:spLocks noChangeArrowheads="1"/>
            </p:cNvSpPr>
            <p:nvPr/>
          </p:nvSpPr>
          <p:spPr bwMode="auto">
            <a:xfrm>
              <a:off x="3697" y="19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8</a:t>
              </a:r>
              <a:endParaRPr lang="en-US" altLang="en-US" sz="1400" i="1">
                <a:solidFill>
                  <a:srgbClr val="FF0000"/>
                </a:solidFill>
              </a:endParaRPr>
            </a:p>
          </p:txBody>
        </p:sp>
        <p:sp>
          <p:nvSpPr>
            <p:cNvPr id="11369" name="Rectangle 105"/>
            <p:cNvSpPr>
              <a:spLocks noChangeArrowheads="1"/>
            </p:cNvSpPr>
            <p:nvPr/>
          </p:nvSpPr>
          <p:spPr bwMode="auto">
            <a:xfrm>
              <a:off x="4001" y="19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a:t>
              </a:r>
              <a:endParaRPr lang="en-US" altLang="en-US" sz="1400" i="1">
                <a:solidFill>
                  <a:srgbClr val="FF0000"/>
                </a:solidFill>
              </a:endParaRPr>
            </a:p>
          </p:txBody>
        </p:sp>
        <p:sp>
          <p:nvSpPr>
            <p:cNvPr id="11370" name="Rectangle 106"/>
            <p:cNvSpPr>
              <a:spLocks noChangeArrowheads="1"/>
            </p:cNvSpPr>
            <p:nvPr/>
          </p:nvSpPr>
          <p:spPr bwMode="auto">
            <a:xfrm>
              <a:off x="4208" y="19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15.0</a:t>
              </a:r>
              <a:endParaRPr lang="en-US" altLang="en-US" sz="1400" i="1">
                <a:solidFill>
                  <a:srgbClr val="FF0000"/>
                </a:solidFill>
              </a:endParaRPr>
            </a:p>
          </p:txBody>
        </p:sp>
        <p:sp>
          <p:nvSpPr>
            <p:cNvPr id="11371" name="Rectangle 107"/>
            <p:cNvSpPr>
              <a:spLocks noChangeArrowheads="1"/>
            </p:cNvSpPr>
            <p:nvPr/>
          </p:nvSpPr>
          <p:spPr bwMode="auto">
            <a:xfrm>
              <a:off x="4762" y="19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16.8</a:t>
              </a:r>
              <a:endParaRPr lang="en-US" altLang="en-US" sz="1400" i="1">
                <a:solidFill>
                  <a:srgbClr val="FF0000"/>
                </a:solidFill>
              </a:endParaRPr>
            </a:p>
          </p:txBody>
        </p:sp>
        <p:sp>
          <p:nvSpPr>
            <p:cNvPr id="11372" name="Rectangle 108"/>
            <p:cNvSpPr>
              <a:spLocks noChangeArrowheads="1"/>
            </p:cNvSpPr>
            <p:nvPr/>
          </p:nvSpPr>
          <p:spPr bwMode="auto">
            <a:xfrm>
              <a:off x="1213" y="1401"/>
              <a:ext cx="39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Cold/Flu</a:t>
              </a:r>
              <a:endParaRPr lang="en-US" altLang="en-US" sz="1400" i="1">
                <a:solidFill>
                  <a:srgbClr val="FF0000"/>
                </a:solidFill>
              </a:endParaRPr>
            </a:p>
          </p:txBody>
        </p:sp>
        <p:sp>
          <p:nvSpPr>
            <p:cNvPr id="11373" name="Rectangle 109"/>
            <p:cNvSpPr>
              <a:spLocks noChangeArrowheads="1"/>
            </p:cNvSpPr>
            <p:nvPr/>
          </p:nvSpPr>
          <p:spPr bwMode="auto">
            <a:xfrm>
              <a:off x="1768" y="1402"/>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12</a:t>
              </a:r>
              <a:endParaRPr lang="en-US" altLang="en-US" sz="1400" i="1">
                <a:solidFill>
                  <a:srgbClr val="FF0000"/>
                </a:solidFill>
              </a:endParaRPr>
            </a:p>
          </p:txBody>
        </p:sp>
        <p:sp>
          <p:nvSpPr>
            <p:cNvPr id="11374" name="Rectangle 110"/>
            <p:cNvSpPr>
              <a:spLocks noChangeArrowheads="1"/>
            </p:cNvSpPr>
            <p:nvPr/>
          </p:nvSpPr>
          <p:spPr bwMode="auto">
            <a:xfrm>
              <a:off x="2115" y="140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28.6</a:t>
              </a:r>
              <a:endParaRPr lang="en-US" altLang="en-US" sz="1400" i="1">
                <a:solidFill>
                  <a:srgbClr val="FF0000"/>
                </a:solidFill>
              </a:endParaRPr>
            </a:p>
          </p:txBody>
        </p:sp>
        <p:sp>
          <p:nvSpPr>
            <p:cNvPr id="11375" name="Rectangle 111"/>
            <p:cNvSpPr>
              <a:spLocks noChangeArrowheads="1"/>
            </p:cNvSpPr>
            <p:nvPr/>
          </p:nvSpPr>
          <p:spPr bwMode="auto">
            <a:xfrm>
              <a:off x="2677" y="14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a:t>
              </a:r>
              <a:endParaRPr lang="en-US" altLang="en-US" sz="1400" i="1">
                <a:solidFill>
                  <a:srgbClr val="FF0000"/>
                </a:solidFill>
              </a:endParaRPr>
            </a:p>
          </p:txBody>
        </p:sp>
        <p:sp>
          <p:nvSpPr>
            <p:cNvPr id="11376" name="Rectangle 112"/>
            <p:cNvSpPr>
              <a:spLocks noChangeArrowheads="1"/>
            </p:cNvSpPr>
            <p:nvPr/>
          </p:nvSpPr>
          <p:spPr bwMode="auto">
            <a:xfrm>
              <a:off x="2965" y="1402"/>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a:t>
              </a:r>
              <a:endParaRPr lang="en-US" altLang="en-US" sz="1400" i="1">
                <a:solidFill>
                  <a:srgbClr val="FF0000"/>
                </a:solidFill>
              </a:endParaRPr>
            </a:p>
          </p:txBody>
        </p:sp>
        <p:sp>
          <p:nvSpPr>
            <p:cNvPr id="11377" name="Rectangle 113"/>
            <p:cNvSpPr>
              <a:spLocks noChangeArrowheads="1"/>
            </p:cNvSpPr>
            <p:nvPr/>
          </p:nvSpPr>
          <p:spPr bwMode="auto">
            <a:xfrm>
              <a:off x="3224" y="140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45.5</a:t>
              </a:r>
              <a:endParaRPr lang="en-US" altLang="en-US" sz="1400" i="1">
                <a:solidFill>
                  <a:srgbClr val="FF0000"/>
                </a:solidFill>
              </a:endParaRPr>
            </a:p>
          </p:txBody>
        </p:sp>
        <p:sp>
          <p:nvSpPr>
            <p:cNvPr id="11378" name="Rectangle 114"/>
            <p:cNvSpPr>
              <a:spLocks noChangeArrowheads="1"/>
            </p:cNvSpPr>
            <p:nvPr/>
          </p:nvSpPr>
          <p:spPr bwMode="auto">
            <a:xfrm>
              <a:off x="3697" y="14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9</a:t>
              </a:r>
              <a:endParaRPr lang="en-US" altLang="en-US" sz="1400" i="1">
                <a:solidFill>
                  <a:srgbClr val="FF0000"/>
                </a:solidFill>
              </a:endParaRPr>
            </a:p>
          </p:txBody>
        </p:sp>
        <p:sp>
          <p:nvSpPr>
            <p:cNvPr id="11379" name="Rectangle 115"/>
            <p:cNvSpPr>
              <a:spLocks noChangeArrowheads="1"/>
            </p:cNvSpPr>
            <p:nvPr/>
          </p:nvSpPr>
          <p:spPr bwMode="auto">
            <a:xfrm>
              <a:off x="4001" y="140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a:t>
              </a:r>
              <a:endParaRPr lang="en-US" altLang="en-US" sz="1400" i="1">
                <a:solidFill>
                  <a:srgbClr val="FF0000"/>
                </a:solidFill>
              </a:endParaRPr>
            </a:p>
          </p:txBody>
        </p:sp>
        <p:sp>
          <p:nvSpPr>
            <p:cNvPr id="11380" name="Rectangle 116"/>
            <p:cNvSpPr>
              <a:spLocks noChangeArrowheads="1"/>
            </p:cNvSpPr>
            <p:nvPr/>
          </p:nvSpPr>
          <p:spPr bwMode="auto">
            <a:xfrm>
              <a:off x="4208" y="140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10.0</a:t>
              </a:r>
              <a:endParaRPr lang="en-US" altLang="en-US" sz="1400" i="1">
                <a:solidFill>
                  <a:srgbClr val="FF0000"/>
                </a:solidFill>
              </a:endParaRPr>
            </a:p>
          </p:txBody>
        </p:sp>
        <p:sp>
          <p:nvSpPr>
            <p:cNvPr id="11381" name="Rectangle 117"/>
            <p:cNvSpPr>
              <a:spLocks noChangeArrowheads="1"/>
            </p:cNvSpPr>
            <p:nvPr/>
          </p:nvSpPr>
          <p:spPr bwMode="auto">
            <a:xfrm>
              <a:off x="4762" y="140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35.5</a:t>
              </a:r>
              <a:endParaRPr lang="en-US" altLang="en-US" sz="1400" i="1">
                <a:solidFill>
                  <a:srgbClr val="FF0000"/>
                </a:solidFill>
              </a:endParaRPr>
            </a:p>
          </p:txBody>
        </p:sp>
        <p:sp>
          <p:nvSpPr>
            <p:cNvPr id="11382" name="Rectangle 118"/>
            <p:cNvSpPr>
              <a:spLocks noChangeArrowheads="1"/>
            </p:cNvSpPr>
            <p:nvPr/>
          </p:nvSpPr>
          <p:spPr bwMode="auto">
            <a:xfrm>
              <a:off x="1280" y="1549"/>
              <a:ext cx="3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Cancer</a:t>
              </a:r>
              <a:endParaRPr lang="en-US" altLang="en-US" sz="1400" i="1">
                <a:solidFill>
                  <a:srgbClr val="FF0000"/>
                </a:solidFill>
              </a:endParaRPr>
            </a:p>
          </p:txBody>
        </p:sp>
        <p:sp>
          <p:nvSpPr>
            <p:cNvPr id="11383" name="Rectangle 119"/>
            <p:cNvSpPr>
              <a:spLocks noChangeArrowheads="1"/>
            </p:cNvSpPr>
            <p:nvPr/>
          </p:nvSpPr>
          <p:spPr bwMode="auto">
            <a:xfrm>
              <a:off x="1768" y="1550"/>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19</a:t>
              </a:r>
              <a:endParaRPr lang="en-US" altLang="en-US" sz="1400" i="1">
                <a:solidFill>
                  <a:srgbClr val="FF0000"/>
                </a:solidFill>
              </a:endParaRPr>
            </a:p>
          </p:txBody>
        </p:sp>
        <p:sp>
          <p:nvSpPr>
            <p:cNvPr id="11384" name="Rectangle 120"/>
            <p:cNvSpPr>
              <a:spLocks noChangeArrowheads="1"/>
            </p:cNvSpPr>
            <p:nvPr/>
          </p:nvSpPr>
          <p:spPr bwMode="auto">
            <a:xfrm>
              <a:off x="2115" y="155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45.2</a:t>
              </a:r>
              <a:endParaRPr lang="en-US" altLang="en-US" sz="1400" i="1">
                <a:solidFill>
                  <a:srgbClr val="FF0000"/>
                </a:solidFill>
              </a:endParaRPr>
            </a:p>
          </p:txBody>
        </p:sp>
        <p:sp>
          <p:nvSpPr>
            <p:cNvPr id="11385" name="Rectangle 121"/>
            <p:cNvSpPr>
              <a:spLocks noChangeArrowheads="1"/>
            </p:cNvSpPr>
            <p:nvPr/>
          </p:nvSpPr>
          <p:spPr bwMode="auto">
            <a:xfrm>
              <a:off x="2677" y="155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a:t>
              </a:r>
              <a:endParaRPr lang="en-US" altLang="en-US" sz="1400" i="1">
                <a:solidFill>
                  <a:srgbClr val="FF0000"/>
                </a:solidFill>
              </a:endParaRPr>
            </a:p>
          </p:txBody>
        </p:sp>
        <p:sp>
          <p:nvSpPr>
            <p:cNvPr id="11386" name="Rectangle 122"/>
            <p:cNvSpPr>
              <a:spLocks noChangeArrowheads="1"/>
            </p:cNvSpPr>
            <p:nvPr/>
          </p:nvSpPr>
          <p:spPr bwMode="auto">
            <a:xfrm>
              <a:off x="2965" y="1550"/>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13</a:t>
              </a:r>
              <a:endParaRPr lang="en-US" altLang="en-US" sz="1400" i="1">
                <a:solidFill>
                  <a:srgbClr val="FF0000"/>
                </a:solidFill>
              </a:endParaRPr>
            </a:p>
          </p:txBody>
        </p:sp>
        <p:sp>
          <p:nvSpPr>
            <p:cNvPr id="11387" name="Rectangle 123"/>
            <p:cNvSpPr>
              <a:spLocks noChangeArrowheads="1"/>
            </p:cNvSpPr>
            <p:nvPr/>
          </p:nvSpPr>
          <p:spPr bwMode="auto">
            <a:xfrm>
              <a:off x="3224" y="155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59.1</a:t>
              </a:r>
              <a:endParaRPr lang="en-US" altLang="en-US" sz="1400" i="1">
                <a:solidFill>
                  <a:srgbClr val="FF0000"/>
                </a:solidFill>
              </a:endParaRPr>
            </a:p>
          </p:txBody>
        </p:sp>
        <p:sp>
          <p:nvSpPr>
            <p:cNvPr id="11388" name="Rectangle 124"/>
            <p:cNvSpPr>
              <a:spLocks noChangeArrowheads="1"/>
            </p:cNvSpPr>
            <p:nvPr/>
          </p:nvSpPr>
          <p:spPr bwMode="auto">
            <a:xfrm>
              <a:off x="3697" y="155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5</a:t>
              </a:r>
              <a:endParaRPr lang="en-US" altLang="en-US" sz="1400" i="1">
                <a:solidFill>
                  <a:srgbClr val="FF0000"/>
                </a:solidFill>
              </a:endParaRPr>
            </a:p>
          </p:txBody>
        </p:sp>
        <p:sp>
          <p:nvSpPr>
            <p:cNvPr id="11389" name="Rectangle 125"/>
            <p:cNvSpPr>
              <a:spLocks noChangeArrowheads="1"/>
            </p:cNvSpPr>
            <p:nvPr/>
          </p:nvSpPr>
          <p:spPr bwMode="auto">
            <a:xfrm>
              <a:off x="4001" y="155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6</a:t>
              </a:r>
              <a:endParaRPr lang="en-US" altLang="en-US" sz="1400" i="1">
                <a:solidFill>
                  <a:srgbClr val="FF0000"/>
                </a:solidFill>
              </a:endParaRPr>
            </a:p>
          </p:txBody>
        </p:sp>
        <p:sp>
          <p:nvSpPr>
            <p:cNvPr id="11390" name="Rectangle 126"/>
            <p:cNvSpPr>
              <a:spLocks noChangeArrowheads="1"/>
            </p:cNvSpPr>
            <p:nvPr/>
          </p:nvSpPr>
          <p:spPr bwMode="auto">
            <a:xfrm>
              <a:off x="4208" y="155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30.0</a:t>
              </a:r>
              <a:endParaRPr lang="en-US" altLang="en-US" sz="1400" i="1">
                <a:solidFill>
                  <a:srgbClr val="FF0000"/>
                </a:solidFill>
              </a:endParaRPr>
            </a:p>
          </p:txBody>
        </p:sp>
        <p:sp>
          <p:nvSpPr>
            <p:cNvPr id="11391" name="Rectangle 127"/>
            <p:cNvSpPr>
              <a:spLocks noChangeArrowheads="1"/>
            </p:cNvSpPr>
            <p:nvPr/>
          </p:nvSpPr>
          <p:spPr bwMode="auto">
            <a:xfrm>
              <a:off x="4762" y="155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29.1</a:t>
              </a:r>
              <a:endParaRPr lang="en-US" altLang="en-US" sz="1400" i="1">
                <a:solidFill>
                  <a:srgbClr val="FF0000"/>
                </a:solidFill>
              </a:endParaRPr>
            </a:p>
          </p:txBody>
        </p:sp>
        <p:sp>
          <p:nvSpPr>
            <p:cNvPr id="11392" name="Rectangle 128"/>
            <p:cNvSpPr>
              <a:spLocks noChangeArrowheads="1"/>
            </p:cNvSpPr>
            <p:nvPr/>
          </p:nvSpPr>
          <p:spPr bwMode="auto">
            <a:xfrm>
              <a:off x="903" y="1697"/>
              <a:ext cx="7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Eating Disorders</a:t>
              </a:r>
              <a:endParaRPr lang="en-US" altLang="en-US" sz="1400" i="1">
                <a:solidFill>
                  <a:srgbClr val="FF0000"/>
                </a:solidFill>
              </a:endParaRPr>
            </a:p>
          </p:txBody>
        </p:sp>
        <p:sp>
          <p:nvSpPr>
            <p:cNvPr id="11393" name="Rectangle 129"/>
            <p:cNvSpPr>
              <a:spLocks noChangeArrowheads="1"/>
            </p:cNvSpPr>
            <p:nvPr/>
          </p:nvSpPr>
          <p:spPr bwMode="auto">
            <a:xfrm>
              <a:off x="1768" y="169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a:t>
              </a:r>
              <a:endParaRPr lang="en-US" altLang="en-US" sz="1400" i="1">
                <a:solidFill>
                  <a:srgbClr val="FF0000"/>
                </a:solidFill>
              </a:endParaRPr>
            </a:p>
          </p:txBody>
        </p:sp>
        <p:sp>
          <p:nvSpPr>
            <p:cNvPr id="11394" name="Rectangle 130"/>
            <p:cNvSpPr>
              <a:spLocks noChangeArrowheads="1"/>
            </p:cNvSpPr>
            <p:nvPr/>
          </p:nvSpPr>
          <p:spPr bwMode="auto">
            <a:xfrm>
              <a:off x="2115" y="169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23.8</a:t>
              </a:r>
              <a:endParaRPr lang="en-US" altLang="en-US" sz="1400" i="1">
                <a:solidFill>
                  <a:srgbClr val="FF0000"/>
                </a:solidFill>
              </a:endParaRPr>
            </a:p>
          </p:txBody>
        </p:sp>
        <p:sp>
          <p:nvSpPr>
            <p:cNvPr id="11395" name="Rectangle 131"/>
            <p:cNvSpPr>
              <a:spLocks noChangeArrowheads="1"/>
            </p:cNvSpPr>
            <p:nvPr/>
          </p:nvSpPr>
          <p:spPr bwMode="auto">
            <a:xfrm>
              <a:off x="2677" y="169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4</a:t>
              </a:r>
              <a:endParaRPr lang="en-US" altLang="en-US" sz="1400" i="1">
                <a:solidFill>
                  <a:srgbClr val="FF0000"/>
                </a:solidFill>
              </a:endParaRPr>
            </a:p>
          </p:txBody>
        </p:sp>
        <p:sp>
          <p:nvSpPr>
            <p:cNvPr id="11396" name="Rectangle 132"/>
            <p:cNvSpPr>
              <a:spLocks noChangeArrowheads="1"/>
            </p:cNvSpPr>
            <p:nvPr/>
          </p:nvSpPr>
          <p:spPr bwMode="auto">
            <a:xfrm>
              <a:off x="3017" y="169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8</a:t>
              </a:r>
              <a:endParaRPr lang="en-US" altLang="en-US" sz="1400" i="1">
                <a:solidFill>
                  <a:srgbClr val="FF0000"/>
                </a:solidFill>
              </a:endParaRPr>
            </a:p>
          </p:txBody>
        </p:sp>
        <p:sp>
          <p:nvSpPr>
            <p:cNvPr id="11397" name="Rectangle 133"/>
            <p:cNvSpPr>
              <a:spLocks noChangeArrowheads="1"/>
            </p:cNvSpPr>
            <p:nvPr/>
          </p:nvSpPr>
          <p:spPr bwMode="auto">
            <a:xfrm>
              <a:off x="3224" y="169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36.4</a:t>
              </a:r>
              <a:endParaRPr lang="en-US" altLang="en-US" sz="1400" i="1">
                <a:solidFill>
                  <a:srgbClr val="FF0000"/>
                </a:solidFill>
              </a:endParaRPr>
            </a:p>
          </p:txBody>
        </p:sp>
        <p:sp>
          <p:nvSpPr>
            <p:cNvPr id="11398" name="Rectangle 134"/>
            <p:cNvSpPr>
              <a:spLocks noChangeArrowheads="1"/>
            </p:cNvSpPr>
            <p:nvPr/>
          </p:nvSpPr>
          <p:spPr bwMode="auto">
            <a:xfrm>
              <a:off x="3697" y="169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9</a:t>
              </a:r>
              <a:endParaRPr lang="en-US" altLang="en-US" sz="1400" i="1">
                <a:solidFill>
                  <a:srgbClr val="FF0000"/>
                </a:solidFill>
              </a:endParaRPr>
            </a:p>
          </p:txBody>
        </p:sp>
        <p:sp>
          <p:nvSpPr>
            <p:cNvPr id="11399" name="Rectangle 135"/>
            <p:cNvSpPr>
              <a:spLocks noChangeArrowheads="1"/>
            </p:cNvSpPr>
            <p:nvPr/>
          </p:nvSpPr>
          <p:spPr bwMode="auto">
            <a:xfrm>
              <a:off x="4001" y="169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a:t>
              </a:r>
              <a:endParaRPr lang="en-US" altLang="en-US" sz="1400" i="1">
                <a:solidFill>
                  <a:srgbClr val="FF0000"/>
                </a:solidFill>
              </a:endParaRPr>
            </a:p>
          </p:txBody>
        </p:sp>
        <p:sp>
          <p:nvSpPr>
            <p:cNvPr id="11400" name="Rectangle 136"/>
            <p:cNvSpPr>
              <a:spLocks noChangeArrowheads="1"/>
            </p:cNvSpPr>
            <p:nvPr/>
          </p:nvSpPr>
          <p:spPr bwMode="auto">
            <a:xfrm>
              <a:off x="4208" y="169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10.0</a:t>
              </a:r>
              <a:endParaRPr lang="en-US" altLang="en-US" sz="1400" i="1">
                <a:solidFill>
                  <a:srgbClr val="FF0000"/>
                </a:solidFill>
              </a:endParaRPr>
            </a:p>
          </p:txBody>
        </p:sp>
        <p:sp>
          <p:nvSpPr>
            <p:cNvPr id="11401" name="Rectangle 137"/>
            <p:cNvSpPr>
              <a:spLocks noChangeArrowheads="1"/>
            </p:cNvSpPr>
            <p:nvPr/>
          </p:nvSpPr>
          <p:spPr bwMode="auto">
            <a:xfrm>
              <a:off x="4762" y="169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26.4</a:t>
              </a:r>
              <a:endParaRPr lang="en-US" altLang="en-US" sz="1400" i="1">
                <a:solidFill>
                  <a:srgbClr val="FF0000"/>
                </a:solidFill>
              </a:endParaRPr>
            </a:p>
          </p:txBody>
        </p:sp>
        <p:sp>
          <p:nvSpPr>
            <p:cNvPr id="11402" name="Rectangle 138"/>
            <p:cNvSpPr>
              <a:spLocks noChangeArrowheads="1"/>
            </p:cNvSpPr>
            <p:nvPr/>
          </p:nvSpPr>
          <p:spPr bwMode="auto">
            <a:xfrm>
              <a:off x="1139" y="1845"/>
              <a:ext cx="491"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HIV/AIDS</a:t>
              </a:r>
              <a:endParaRPr lang="en-US" altLang="en-US" sz="1400" i="1">
                <a:solidFill>
                  <a:srgbClr val="FF0000"/>
                </a:solidFill>
              </a:endParaRPr>
            </a:p>
          </p:txBody>
        </p:sp>
        <p:sp>
          <p:nvSpPr>
            <p:cNvPr id="11403" name="Rectangle 139"/>
            <p:cNvSpPr>
              <a:spLocks noChangeArrowheads="1"/>
            </p:cNvSpPr>
            <p:nvPr/>
          </p:nvSpPr>
          <p:spPr bwMode="auto">
            <a:xfrm>
              <a:off x="1768" y="184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15</a:t>
              </a:r>
              <a:endParaRPr lang="en-US" altLang="en-US" sz="1400" i="1">
                <a:solidFill>
                  <a:srgbClr val="FF0000"/>
                </a:solidFill>
              </a:endParaRPr>
            </a:p>
          </p:txBody>
        </p:sp>
        <p:sp>
          <p:nvSpPr>
            <p:cNvPr id="11404" name="Rectangle 140"/>
            <p:cNvSpPr>
              <a:spLocks noChangeArrowheads="1"/>
            </p:cNvSpPr>
            <p:nvPr/>
          </p:nvSpPr>
          <p:spPr bwMode="auto">
            <a:xfrm>
              <a:off x="2115" y="184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35.7</a:t>
              </a:r>
              <a:endParaRPr lang="en-US" altLang="en-US" sz="1400" i="1">
                <a:solidFill>
                  <a:srgbClr val="FF0000"/>
                </a:solidFill>
              </a:endParaRPr>
            </a:p>
          </p:txBody>
        </p:sp>
        <p:sp>
          <p:nvSpPr>
            <p:cNvPr id="11405" name="Rectangle 141"/>
            <p:cNvSpPr>
              <a:spLocks noChangeArrowheads="1"/>
            </p:cNvSpPr>
            <p:nvPr/>
          </p:nvSpPr>
          <p:spPr bwMode="auto">
            <a:xfrm>
              <a:off x="2677" y="184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a:t>
              </a:r>
              <a:endParaRPr lang="en-US" altLang="en-US" sz="1400" i="1">
                <a:solidFill>
                  <a:srgbClr val="FF0000"/>
                </a:solidFill>
              </a:endParaRPr>
            </a:p>
          </p:txBody>
        </p:sp>
        <p:sp>
          <p:nvSpPr>
            <p:cNvPr id="11406" name="Rectangle 142"/>
            <p:cNvSpPr>
              <a:spLocks noChangeArrowheads="1"/>
            </p:cNvSpPr>
            <p:nvPr/>
          </p:nvSpPr>
          <p:spPr bwMode="auto">
            <a:xfrm>
              <a:off x="2965" y="184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a:t>
              </a:r>
              <a:endParaRPr lang="en-US" altLang="en-US" sz="1400" i="1">
                <a:solidFill>
                  <a:srgbClr val="FF0000"/>
                </a:solidFill>
              </a:endParaRPr>
            </a:p>
          </p:txBody>
        </p:sp>
        <p:sp>
          <p:nvSpPr>
            <p:cNvPr id="11407" name="Rectangle 143"/>
            <p:cNvSpPr>
              <a:spLocks noChangeArrowheads="1"/>
            </p:cNvSpPr>
            <p:nvPr/>
          </p:nvSpPr>
          <p:spPr bwMode="auto">
            <a:xfrm>
              <a:off x="3224" y="184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45.5</a:t>
              </a:r>
              <a:endParaRPr lang="en-US" altLang="en-US" sz="1400" i="1">
                <a:solidFill>
                  <a:srgbClr val="FF0000"/>
                </a:solidFill>
              </a:endParaRPr>
            </a:p>
          </p:txBody>
        </p:sp>
        <p:sp>
          <p:nvSpPr>
            <p:cNvPr id="11408" name="Rectangle 144"/>
            <p:cNvSpPr>
              <a:spLocks noChangeArrowheads="1"/>
            </p:cNvSpPr>
            <p:nvPr/>
          </p:nvSpPr>
          <p:spPr bwMode="auto">
            <a:xfrm>
              <a:off x="3697" y="184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6</a:t>
              </a:r>
              <a:endParaRPr lang="en-US" altLang="en-US" sz="1400" i="1">
                <a:solidFill>
                  <a:srgbClr val="FF0000"/>
                </a:solidFill>
              </a:endParaRPr>
            </a:p>
          </p:txBody>
        </p:sp>
        <p:sp>
          <p:nvSpPr>
            <p:cNvPr id="11409" name="Rectangle 145"/>
            <p:cNvSpPr>
              <a:spLocks noChangeArrowheads="1"/>
            </p:cNvSpPr>
            <p:nvPr/>
          </p:nvSpPr>
          <p:spPr bwMode="auto">
            <a:xfrm>
              <a:off x="4001" y="184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5</a:t>
              </a:r>
              <a:endParaRPr lang="en-US" altLang="en-US" sz="1400" i="1">
                <a:solidFill>
                  <a:srgbClr val="FF0000"/>
                </a:solidFill>
              </a:endParaRPr>
            </a:p>
          </p:txBody>
        </p:sp>
        <p:sp>
          <p:nvSpPr>
            <p:cNvPr id="11410" name="Rectangle 146"/>
            <p:cNvSpPr>
              <a:spLocks noChangeArrowheads="1"/>
            </p:cNvSpPr>
            <p:nvPr/>
          </p:nvSpPr>
          <p:spPr bwMode="auto">
            <a:xfrm>
              <a:off x="4208" y="184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25.0</a:t>
              </a:r>
              <a:endParaRPr lang="en-US" altLang="en-US" sz="1400" i="1">
                <a:solidFill>
                  <a:srgbClr val="FF0000"/>
                </a:solidFill>
              </a:endParaRPr>
            </a:p>
          </p:txBody>
        </p:sp>
        <p:sp>
          <p:nvSpPr>
            <p:cNvPr id="11411" name="Rectangle 147"/>
            <p:cNvSpPr>
              <a:spLocks noChangeArrowheads="1"/>
            </p:cNvSpPr>
            <p:nvPr/>
          </p:nvSpPr>
          <p:spPr bwMode="auto">
            <a:xfrm>
              <a:off x="4762" y="184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20.5</a:t>
              </a:r>
              <a:endParaRPr lang="en-US" altLang="en-US" sz="1400" i="1">
                <a:solidFill>
                  <a:srgbClr val="FF0000"/>
                </a:solidFill>
              </a:endParaRPr>
            </a:p>
          </p:txBody>
        </p:sp>
        <p:sp>
          <p:nvSpPr>
            <p:cNvPr id="11412" name="Rectangle 148"/>
            <p:cNvSpPr>
              <a:spLocks noChangeArrowheads="1"/>
            </p:cNvSpPr>
            <p:nvPr/>
          </p:nvSpPr>
          <p:spPr bwMode="auto">
            <a:xfrm>
              <a:off x="1324" y="1992"/>
              <a:ext cx="2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Mono</a:t>
              </a:r>
              <a:endParaRPr lang="en-US" altLang="en-US" sz="1400" i="1">
                <a:solidFill>
                  <a:srgbClr val="FF0000"/>
                </a:solidFill>
              </a:endParaRPr>
            </a:p>
          </p:txBody>
        </p:sp>
        <p:sp>
          <p:nvSpPr>
            <p:cNvPr id="11413" name="Rectangle 149"/>
            <p:cNvSpPr>
              <a:spLocks noChangeArrowheads="1"/>
            </p:cNvSpPr>
            <p:nvPr/>
          </p:nvSpPr>
          <p:spPr bwMode="auto">
            <a:xfrm>
              <a:off x="1768" y="1993"/>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10</a:t>
              </a:r>
              <a:endParaRPr lang="en-US" altLang="en-US" sz="1400" i="1">
                <a:solidFill>
                  <a:srgbClr val="FF0000"/>
                </a:solidFill>
              </a:endParaRPr>
            </a:p>
          </p:txBody>
        </p:sp>
        <p:sp>
          <p:nvSpPr>
            <p:cNvPr id="11414" name="Rectangle 150"/>
            <p:cNvSpPr>
              <a:spLocks noChangeArrowheads="1"/>
            </p:cNvSpPr>
            <p:nvPr/>
          </p:nvSpPr>
          <p:spPr bwMode="auto">
            <a:xfrm>
              <a:off x="2115" y="19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23.8</a:t>
              </a:r>
              <a:endParaRPr lang="en-US" altLang="en-US" sz="1400" i="1">
                <a:solidFill>
                  <a:srgbClr val="FF0000"/>
                </a:solidFill>
              </a:endParaRPr>
            </a:p>
          </p:txBody>
        </p:sp>
        <p:sp>
          <p:nvSpPr>
            <p:cNvPr id="11415" name="Rectangle 151"/>
            <p:cNvSpPr>
              <a:spLocks noChangeArrowheads="1"/>
            </p:cNvSpPr>
            <p:nvPr/>
          </p:nvSpPr>
          <p:spPr bwMode="auto">
            <a:xfrm>
              <a:off x="2677" y="19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5</a:t>
              </a:r>
              <a:endParaRPr lang="en-US" altLang="en-US" sz="1400" i="1">
                <a:solidFill>
                  <a:srgbClr val="FF0000"/>
                </a:solidFill>
              </a:endParaRPr>
            </a:p>
          </p:txBody>
        </p:sp>
        <p:sp>
          <p:nvSpPr>
            <p:cNvPr id="11416" name="Rectangle 152"/>
            <p:cNvSpPr>
              <a:spLocks noChangeArrowheads="1"/>
            </p:cNvSpPr>
            <p:nvPr/>
          </p:nvSpPr>
          <p:spPr bwMode="auto">
            <a:xfrm>
              <a:off x="3017" y="19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7</a:t>
              </a:r>
              <a:endParaRPr lang="en-US" altLang="en-US" sz="1400" i="1">
                <a:solidFill>
                  <a:srgbClr val="FF0000"/>
                </a:solidFill>
              </a:endParaRPr>
            </a:p>
          </p:txBody>
        </p:sp>
        <p:sp>
          <p:nvSpPr>
            <p:cNvPr id="11417" name="Rectangle 153"/>
            <p:cNvSpPr>
              <a:spLocks noChangeArrowheads="1"/>
            </p:cNvSpPr>
            <p:nvPr/>
          </p:nvSpPr>
          <p:spPr bwMode="auto">
            <a:xfrm>
              <a:off x="3224" y="19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31.8</a:t>
              </a:r>
              <a:endParaRPr lang="en-US" altLang="en-US" sz="1400" i="1">
                <a:solidFill>
                  <a:srgbClr val="FF0000"/>
                </a:solidFill>
              </a:endParaRPr>
            </a:p>
          </p:txBody>
        </p:sp>
        <p:sp>
          <p:nvSpPr>
            <p:cNvPr id="11418" name="Rectangle 154"/>
            <p:cNvSpPr>
              <a:spLocks noChangeArrowheads="1"/>
            </p:cNvSpPr>
            <p:nvPr/>
          </p:nvSpPr>
          <p:spPr bwMode="auto">
            <a:xfrm>
              <a:off x="3697" y="19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8</a:t>
              </a:r>
              <a:endParaRPr lang="en-US" altLang="en-US" sz="1400" i="1">
                <a:solidFill>
                  <a:srgbClr val="FF0000"/>
                </a:solidFill>
              </a:endParaRPr>
            </a:p>
          </p:txBody>
        </p:sp>
        <p:sp>
          <p:nvSpPr>
            <p:cNvPr id="11419" name="Rectangle 155"/>
            <p:cNvSpPr>
              <a:spLocks noChangeArrowheads="1"/>
            </p:cNvSpPr>
            <p:nvPr/>
          </p:nvSpPr>
          <p:spPr bwMode="auto">
            <a:xfrm>
              <a:off x="4001" y="1993"/>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3</a:t>
              </a:r>
              <a:endParaRPr lang="en-US" altLang="en-US" sz="1400" i="1">
                <a:solidFill>
                  <a:srgbClr val="FF0000"/>
                </a:solidFill>
              </a:endParaRPr>
            </a:p>
          </p:txBody>
        </p:sp>
        <p:sp>
          <p:nvSpPr>
            <p:cNvPr id="11420" name="Rectangle 156"/>
            <p:cNvSpPr>
              <a:spLocks noChangeArrowheads="1"/>
            </p:cNvSpPr>
            <p:nvPr/>
          </p:nvSpPr>
          <p:spPr bwMode="auto">
            <a:xfrm>
              <a:off x="4208" y="19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15.0</a:t>
              </a:r>
              <a:endParaRPr lang="en-US" altLang="en-US" sz="1400" i="1">
                <a:solidFill>
                  <a:srgbClr val="FF0000"/>
                </a:solidFill>
              </a:endParaRPr>
            </a:p>
          </p:txBody>
        </p:sp>
        <p:sp>
          <p:nvSpPr>
            <p:cNvPr id="11421" name="Rectangle 157"/>
            <p:cNvSpPr>
              <a:spLocks noChangeArrowheads="1"/>
            </p:cNvSpPr>
            <p:nvPr/>
          </p:nvSpPr>
          <p:spPr bwMode="auto">
            <a:xfrm>
              <a:off x="4762" y="1993"/>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FF0000"/>
                  </a:solidFill>
                </a:rPr>
                <a:t>16.8</a:t>
              </a:r>
              <a:endParaRPr lang="en-US" altLang="en-US" sz="1400" i="1">
                <a:solidFill>
                  <a:srgbClr val="FF0000"/>
                </a:solidFill>
              </a:endParaRPr>
            </a:p>
          </p:txBody>
        </p:sp>
      </p:grpSp>
      <p:grpSp>
        <p:nvGrpSpPr>
          <p:cNvPr id="11422" name="Group 158"/>
          <p:cNvGrpSpPr>
            <a:grpSpLocks/>
          </p:cNvGrpSpPr>
          <p:nvPr/>
        </p:nvGrpSpPr>
        <p:grpSpPr bwMode="auto">
          <a:xfrm>
            <a:off x="1503363" y="3397250"/>
            <a:ext cx="6361112" cy="1620838"/>
            <a:chOff x="947" y="2140"/>
            <a:chExt cx="4007" cy="1021"/>
          </a:xfrm>
        </p:grpSpPr>
        <p:sp>
          <p:nvSpPr>
            <p:cNvPr id="11423" name="Rectangle 159"/>
            <p:cNvSpPr>
              <a:spLocks noChangeArrowheads="1"/>
            </p:cNvSpPr>
            <p:nvPr/>
          </p:nvSpPr>
          <p:spPr bwMode="auto">
            <a:xfrm>
              <a:off x="1324" y="2140"/>
              <a:ext cx="2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Stress</a:t>
              </a:r>
              <a:endParaRPr lang="en-US" altLang="en-US" sz="1400" i="1"/>
            </a:p>
          </p:txBody>
        </p:sp>
        <p:sp>
          <p:nvSpPr>
            <p:cNvPr id="11424" name="Rectangle 160"/>
            <p:cNvSpPr>
              <a:spLocks noChangeArrowheads="1"/>
            </p:cNvSpPr>
            <p:nvPr/>
          </p:nvSpPr>
          <p:spPr bwMode="auto">
            <a:xfrm>
              <a:off x="1820"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425" name="Rectangle 161"/>
            <p:cNvSpPr>
              <a:spLocks noChangeArrowheads="1"/>
            </p:cNvSpPr>
            <p:nvPr/>
          </p:nvSpPr>
          <p:spPr bwMode="auto">
            <a:xfrm>
              <a:off x="2115" y="214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sz="1400" i="1"/>
            </a:p>
          </p:txBody>
        </p:sp>
        <p:sp>
          <p:nvSpPr>
            <p:cNvPr id="11426" name="Rectangle 162"/>
            <p:cNvSpPr>
              <a:spLocks noChangeArrowheads="1"/>
            </p:cNvSpPr>
            <p:nvPr/>
          </p:nvSpPr>
          <p:spPr bwMode="auto">
            <a:xfrm>
              <a:off x="2677"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427" name="Rectangle 163"/>
            <p:cNvSpPr>
              <a:spLocks noChangeArrowheads="1"/>
            </p:cNvSpPr>
            <p:nvPr/>
          </p:nvSpPr>
          <p:spPr bwMode="auto">
            <a:xfrm>
              <a:off x="3017"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5</a:t>
              </a:r>
              <a:endParaRPr lang="en-US" altLang="en-US" sz="1400" i="1"/>
            </a:p>
          </p:txBody>
        </p:sp>
        <p:sp>
          <p:nvSpPr>
            <p:cNvPr id="11428" name="Rectangle 164"/>
            <p:cNvSpPr>
              <a:spLocks noChangeArrowheads="1"/>
            </p:cNvSpPr>
            <p:nvPr/>
          </p:nvSpPr>
          <p:spPr bwMode="auto">
            <a:xfrm>
              <a:off x="3224" y="214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22.7</a:t>
              </a:r>
              <a:endParaRPr lang="en-US" altLang="en-US" sz="1400" i="1"/>
            </a:p>
          </p:txBody>
        </p:sp>
        <p:sp>
          <p:nvSpPr>
            <p:cNvPr id="11429" name="Rectangle 165"/>
            <p:cNvSpPr>
              <a:spLocks noChangeArrowheads="1"/>
            </p:cNvSpPr>
            <p:nvPr/>
          </p:nvSpPr>
          <p:spPr bwMode="auto">
            <a:xfrm>
              <a:off x="3697"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430" name="Rectangle 166"/>
            <p:cNvSpPr>
              <a:spLocks noChangeArrowheads="1"/>
            </p:cNvSpPr>
            <p:nvPr/>
          </p:nvSpPr>
          <p:spPr bwMode="auto">
            <a:xfrm>
              <a:off x="4001"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a:t>
              </a:r>
              <a:endParaRPr lang="en-US" altLang="en-US" sz="1400" i="1"/>
            </a:p>
          </p:txBody>
        </p:sp>
        <p:sp>
          <p:nvSpPr>
            <p:cNvPr id="11431" name="Rectangle 167"/>
            <p:cNvSpPr>
              <a:spLocks noChangeArrowheads="1"/>
            </p:cNvSpPr>
            <p:nvPr/>
          </p:nvSpPr>
          <p:spPr bwMode="auto">
            <a:xfrm>
              <a:off x="4208" y="214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15.0</a:t>
              </a:r>
              <a:endParaRPr lang="en-US" altLang="en-US" sz="1400" i="1"/>
            </a:p>
          </p:txBody>
        </p:sp>
        <p:sp>
          <p:nvSpPr>
            <p:cNvPr id="11432" name="Rectangle 168"/>
            <p:cNvSpPr>
              <a:spLocks noChangeArrowheads="1"/>
            </p:cNvSpPr>
            <p:nvPr/>
          </p:nvSpPr>
          <p:spPr bwMode="auto">
            <a:xfrm>
              <a:off x="4814" y="2140"/>
              <a:ext cx="1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7.7</a:t>
              </a:r>
              <a:endParaRPr lang="en-US" altLang="en-US" sz="1400" i="1"/>
            </a:p>
          </p:txBody>
        </p:sp>
        <p:sp>
          <p:nvSpPr>
            <p:cNvPr id="11433" name="Rectangle 169"/>
            <p:cNvSpPr>
              <a:spLocks noChangeArrowheads="1"/>
            </p:cNvSpPr>
            <p:nvPr/>
          </p:nvSpPr>
          <p:spPr bwMode="auto">
            <a:xfrm>
              <a:off x="947" y="2288"/>
              <a:ext cx="71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Weight-Obesity</a:t>
              </a:r>
              <a:endParaRPr lang="en-US" altLang="en-US" sz="1400" i="1"/>
            </a:p>
          </p:txBody>
        </p:sp>
        <p:sp>
          <p:nvSpPr>
            <p:cNvPr id="11434" name="Rectangle 170"/>
            <p:cNvSpPr>
              <a:spLocks noChangeArrowheads="1"/>
            </p:cNvSpPr>
            <p:nvPr/>
          </p:nvSpPr>
          <p:spPr bwMode="auto">
            <a:xfrm>
              <a:off x="1768" y="228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10</a:t>
              </a:r>
              <a:endParaRPr lang="en-US" altLang="en-US" sz="1400" i="1"/>
            </a:p>
          </p:txBody>
        </p:sp>
        <p:sp>
          <p:nvSpPr>
            <p:cNvPr id="11435" name="Rectangle 171"/>
            <p:cNvSpPr>
              <a:spLocks noChangeArrowheads="1"/>
            </p:cNvSpPr>
            <p:nvPr/>
          </p:nvSpPr>
          <p:spPr bwMode="auto">
            <a:xfrm>
              <a:off x="2115" y="228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23.8</a:t>
              </a:r>
              <a:endParaRPr lang="en-US" altLang="en-US" sz="1400" i="1"/>
            </a:p>
          </p:txBody>
        </p:sp>
        <p:sp>
          <p:nvSpPr>
            <p:cNvPr id="11436" name="Rectangle 172"/>
            <p:cNvSpPr>
              <a:spLocks noChangeArrowheads="1"/>
            </p:cNvSpPr>
            <p:nvPr/>
          </p:nvSpPr>
          <p:spPr bwMode="auto">
            <a:xfrm>
              <a:off x="2677" y="228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6</a:t>
              </a:r>
              <a:endParaRPr lang="en-US" altLang="en-US" sz="1400" i="1"/>
            </a:p>
          </p:txBody>
        </p:sp>
        <p:sp>
          <p:nvSpPr>
            <p:cNvPr id="11437" name="Rectangle 173"/>
            <p:cNvSpPr>
              <a:spLocks noChangeArrowheads="1"/>
            </p:cNvSpPr>
            <p:nvPr/>
          </p:nvSpPr>
          <p:spPr bwMode="auto">
            <a:xfrm>
              <a:off x="3017" y="228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6</a:t>
              </a:r>
              <a:endParaRPr lang="en-US" altLang="en-US" sz="1400" i="1"/>
            </a:p>
          </p:txBody>
        </p:sp>
        <p:sp>
          <p:nvSpPr>
            <p:cNvPr id="11438" name="Rectangle 174"/>
            <p:cNvSpPr>
              <a:spLocks noChangeArrowheads="1"/>
            </p:cNvSpPr>
            <p:nvPr/>
          </p:nvSpPr>
          <p:spPr bwMode="auto">
            <a:xfrm>
              <a:off x="3224" y="228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27.3</a:t>
              </a:r>
              <a:endParaRPr lang="en-US" altLang="en-US" sz="1400" i="1"/>
            </a:p>
          </p:txBody>
        </p:sp>
        <p:sp>
          <p:nvSpPr>
            <p:cNvPr id="11439" name="Rectangle 175"/>
            <p:cNvSpPr>
              <a:spLocks noChangeArrowheads="1"/>
            </p:cNvSpPr>
            <p:nvPr/>
          </p:nvSpPr>
          <p:spPr bwMode="auto">
            <a:xfrm>
              <a:off x="3697" y="228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440" name="Rectangle 176"/>
            <p:cNvSpPr>
              <a:spLocks noChangeArrowheads="1"/>
            </p:cNvSpPr>
            <p:nvPr/>
          </p:nvSpPr>
          <p:spPr bwMode="auto">
            <a:xfrm>
              <a:off x="4001" y="228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441" name="Rectangle 177"/>
            <p:cNvSpPr>
              <a:spLocks noChangeArrowheads="1"/>
            </p:cNvSpPr>
            <p:nvPr/>
          </p:nvSpPr>
          <p:spPr bwMode="auto">
            <a:xfrm>
              <a:off x="4208" y="228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20.0</a:t>
              </a:r>
              <a:endParaRPr lang="en-US" altLang="en-US" sz="1400" i="1"/>
            </a:p>
          </p:txBody>
        </p:sp>
        <p:sp>
          <p:nvSpPr>
            <p:cNvPr id="11442" name="Rectangle 178"/>
            <p:cNvSpPr>
              <a:spLocks noChangeArrowheads="1"/>
            </p:cNvSpPr>
            <p:nvPr/>
          </p:nvSpPr>
          <p:spPr bwMode="auto">
            <a:xfrm>
              <a:off x="4814" y="2288"/>
              <a:ext cx="1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7.3</a:t>
              </a:r>
              <a:endParaRPr lang="en-US" altLang="en-US" sz="1400" i="1"/>
            </a:p>
          </p:txBody>
        </p:sp>
        <p:sp>
          <p:nvSpPr>
            <p:cNvPr id="11443" name="Rectangle 179"/>
            <p:cNvSpPr>
              <a:spLocks noChangeArrowheads="1"/>
            </p:cNvSpPr>
            <p:nvPr/>
          </p:nvSpPr>
          <p:spPr bwMode="auto">
            <a:xfrm>
              <a:off x="1080" y="2436"/>
              <a:ext cx="54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Skin-related</a:t>
              </a:r>
              <a:endParaRPr lang="en-US" altLang="en-US" sz="1400" i="1"/>
            </a:p>
          </p:txBody>
        </p:sp>
        <p:sp>
          <p:nvSpPr>
            <p:cNvPr id="11444" name="Rectangle 180"/>
            <p:cNvSpPr>
              <a:spLocks noChangeArrowheads="1"/>
            </p:cNvSpPr>
            <p:nvPr/>
          </p:nvSpPr>
          <p:spPr bwMode="auto">
            <a:xfrm>
              <a:off x="1768" y="2436"/>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13</a:t>
              </a:r>
              <a:endParaRPr lang="en-US" altLang="en-US" sz="1400" i="1"/>
            </a:p>
          </p:txBody>
        </p:sp>
        <p:sp>
          <p:nvSpPr>
            <p:cNvPr id="11445" name="Rectangle 181"/>
            <p:cNvSpPr>
              <a:spLocks noChangeArrowheads="1"/>
            </p:cNvSpPr>
            <p:nvPr/>
          </p:nvSpPr>
          <p:spPr bwMode="auto">
            <a:xfrm>
              <a:off x="2115" y="243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31.0</a:t>
              </a:r>
              <a:endParaRPr lang="en-US" altLang="en-US" sz="1400" i="1"/>
            </a:p>
          </p:txBody>
        </p:sp>
        <p:sp>
          <p:nvSpPr>
            <p:cNvPr id="11446" name="Rectangle 182"/>
            <p:cNvSpPr>
              <a:spLocks noChangeArrowheads="1"/>
            </p:cNvSpPr>
            <p:nvPr/>
          </p:nvSpPr>
          <p:spPr bwMode="auto">
            <a:xfrm>
              <a:off x="2677" y="2436"/>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5</a:t>
              </a:r>
              <a:endParaRPr lang="en-US" altLang="en-US" sz="1400" i="1"/>
            </a:p>
          </p:txBody>
        </p:sp>
        <p:sp>
          <p:nvSpPr>
            <p:cNvPr id="11447" name="Rectangle 183"/>
            <p:cNvSpPr>
              <a:spLocks noChangeArrowheads="1"/>
            </p:cNvSpPr>
            <p:nvPr/>
          </p:nvSpPr>
          <p:spPr bwMode="auto">
            <a:xfrm>
              <a:off x="3017" y="2436"/>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448" name="Rectangle 184"/>
            <p:cNvSpPr>
              <a:spLocks noChangeArrowheads="1"/>
            </p:cNvSpPr>
            <p:nvPr/>
          </p:nvSpPr>
          <p:spPr bwMode="auto">
            <a:xfrm>
              <a:off x="3224" y="243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31.8</a:t>
              </a:r>
              <a:endParaRPr lang="en-US" altLang="en-US" sz="1400" i="1"/>
            </a:p>
          </p:txBody>
        </p:sp>
        <p:sp>
          <p:nvSpPr>
            <p:cNvPr id="11449" name="Rectangle 185"/>
            <p:cNvSpPr>
              <a:spLocks noChangeArrowheads="1"/>
            </p:cNvSpPr>
            <p:nvPr/>
          </p:nvSpPr>
          <p:spPr bwMode="auto">
            <a:xfrm>
              <a:off x="3697" y="2436"/>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5</a:t>
              </a:r>
              <a:endParaRPr lang="en-US" altLang="en-US" sz="1400" i="1"/>
            </a:p>
          </p:txBody>
        </p:sp>
        <p:sp>
          <p:nvSpPr>
            <p:cNvPr id="11450" name="Rectangle 186"/>
            <p:cNvSpPr>
              <a:spLocks noChangeArrowheads="1"/>
            </p:cNvSpPr>
            <p:nvPr/>
          </p:nvSpPr>
          <p:spPr bwMode="auto">
            <a:xfrm>
              <a:off x="4001" y="2436"/>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6</a:t>
              </a:r>
              <a:endParaRPr lang="en-US" altLang="en-US" sz="1400" i="1"/>
            </a:p>
          </p:txBody>
        </p:sp>
        <p:sp>
          <p:nvSpPr>
            <p:cNvPr id="11451" name="Rectangle 187"/>
            <p:cNvSpPr>
              <a:spLocks noChangeArrowheads="1"/>
            </p:cNvSpPr>
            <p:nvPr/>
          </p:nvSpPr>
          <p:spPr bwMode="auto">
            <a:xfrm>
              <a:off x="4208" y="243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30.0</a:t>
              </a:r>
              <a:endParaRPr lang="en-US" altLang="en-US" sz="1400" i="1"/>
            </a:p>
          </p:txBody>
        </p:sp>
        <p:sp>
          <p:nvSpPr>
            <p:cNvPr id="11452" name="Rectangle 188"/>
            <p:cNvSpPr>
              <a:spLocks noChangeArrowheads="1"/>
            </p:cNvSpPr>
            <p:nvPr/>
          </p:nvSpPr>
          <p:spPr bwMode="auto">
            <a:xfrm>
              <a:off x="4814" y="2436"/>
              <a:ext cx="1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a:t>
              </a:r>
              <a:endParaRPr lang="en-US" altLang="en-US" sz="1400" i="1"/>
            </a:p>
          </p:txBody>
        </p:sp>
        <p:sp>
          <p:nvSpPr>
            <p:cNvPr id="11453" name="Rectangle 189"/>
            <p:cNvSpPr>
              <a:spLocks noChangeArrowheads="1"/>
            </p:cNvSpPr>
            <p:nvPr/>
          </p:nvSpPr>
          <p:spPr bwMode="auto">
            <a:xfrm>
              <a:off x="1235" y="2583"/>
              <a:ext cx="38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Hygiene</a:t>
              </a:r>
              <a:endParaRPr lang="en-US" altLang="en-US" sz="1400" i="1"/>
            </a:p>
          </p:txBody>
        </p:sp>
        <p:sp>
          <p:nvSpPr>
            <p:cNvPr id="11454" name="Rectangle 190"/>
            <p:cNvSpPr>
              <a:spLocks noChangeArrowheads="1"/>
            </p:cNvSpPr>
            <p:nvPr/>
          </p:nvSpPr>
          <p:spPr bwMode="auto">
            <a:xfrm>
              <a:off x="1820"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455" name="Rectangle 191"/>
            <p:cNvSpPr>
              <a:spLocks noChangeArrowheads="1"/>
            </p:cNvSpPr>
            <p:nvPr/>
          </p:nvSpPr>
          <p:spPr bwMode="auto">
            <a:xfrm>
              <a:off x="2115" y="2584"/>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sz="1400" i="1"/>
            </a:p>
          </p:txBody>
        </p:sp>
        <p:sp>
          <p:nvSpPr>
            <p:cNvPr id="11456" name="Rectangle 192"/>
            <p:cNvSpPr>
              <a:spLocks noChangeArrowheads="1"/>
            </p:cNvSpPr>
            <p:nvPr/>
          </p:nvSpPr>
          <p:spPr bwMode="auto">
            <a:xfrm>
              <a:off x="2677"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457" name="Rectangle 193"/>
            <p:cNvSpPr>
              <a:spLocks noChangeArrowheads="1"/>
            </p:cNvSpPr>
            <p:nvPr/>
          </p:nvSpPr>
          <p:spPr bwMode="auto">
            <a:xfrm>
              <a:off x="3017"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458" name="Rectangle 194"/>
            <p:cNvSpPr>
              <a:spLocks noChangeArrowheads="1"/>
            </p:cNvSpPr>
            <p:nvPr/>
          </p:nvSpPr>
          <p:spPr bwMode="auto">
            <a:xfrm>
              <a:off x="3224" y="2584"/>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18.2</a:t>
              </a:r>
              <a:endParaRPr lang="en-US" altLang="en-US" sz="1400" i="1"/>
            </a:p>
          </p:txBody>
        </p:sp>
        <p:sp>
          <p:nvSpPr>
            <p:cNvPr id="11459" name="Rectangle 195"/>
            <p:cNvSpPr>
              <a:spLocks noChangeArrowheads="1"/>
            </p:cNvSpPr>
            <p:nvPr/>
          </p:nvSpPr>
          <p:spPr bwMode="auto">
            <a:xfrm>
              <a:off x="3697"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460" name="Rectangle 196"/>
            <p:cNvSpPr>
              <a:spLocks noChangeArrowheads="1"/>
            </p:cNvSpPr>
            <p:nvPr/>
          </p:nvSpPr>
          <p:spPr bwMode="auto">
            <a:xfrm>
              <a:off x="4001"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461" name="Rectangle 197"/>
            <p:cNvSpPr>
              <a:spLocks noChangeArrowheads="1"/>
            </p:cNvSpPr>
            <p:nvPr/>
          </p:nvSpPr>
          <p:spPr bwMode="auto">
            <a:xfrm>
              <a:off x="4208" y="2584"/>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20.0</a:t>
              </a:r>
              <a:endParaRPr lang="en-US" altLang="en-US" sz="1400" i="1"/>
            </a:p>
          </p:txBody>
        </p:sp>
        <p:sp>
          <p:nvSpPr>
            <p:cNvPr id="11462" name="Rectangle 198"/>
            <p:cNvSpPr>
              <a:spLocks noChangeArrowheads="1"/>
            </p:cNvSpPr>
            <p:nvPr/>
          </p:nvSpPr>
          <p:spPr bwMode="auto">
            <a:xfrm>
              <a:off x="4777" y="2584"/>
              <a:ext cx="17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a:t>
              </a:r>
              <a:endParaRPr lang="en-US" altLang="en-US" sz="1400" i="1"/>
            </a:p>
          </p:txBody>
        </p:sp>
        <p:sp>
          <p:nvSpPr>
            <p:cNvPr id="11463" name="Rectangle 199"/>
            <p:cNvSpPr>
              <a:spLocks noChangeArrowheads="1"/>
            </p:cNvSpPr>
            <p:nvPr/>
          </p:nvSpPr>
          <p:spPr bwMode="auto">
            <a:xfrm>
              <a:off x="1258" y="2731"/>
              <a:ext cx="35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Disease</a:t>
              </a:r>
              <a:endParaRPr lang="en-US" altLang="en-US" sz="1400" i="1"/>
            </a:p>
          </p:txBody>
        </p:sp>
        <p:sp>
          <p:nvSpPr>
            <p:cNvPr id="11464" name="Rectangle 200"/>
            <p:cNvSpPr>
              <a:spLocks noChangeArrowheads="1"/>
            </p:cNvSpPr>
            <p:nvPr/>
          </p:nvSpPr>
          <p:spPr bwMode="auto">
            <a:xfrm>
              <a:off x="1820"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465" name="Rectangle 201"/>
            <p:cNvSpPr>
              <a:spLocks noChangeArrowheads="1"/>
            </p:cNvSpPr>
            <p:nvPr/>
          </p:nvSpPr>
          <p:spPr bwMode="auto">
            <a:xfrm>
              <a:off x="2115" y="2731"/>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sz="1400" i="1"/>
            </a:p>
          </p:txBody>
        </p:sp>
        <p:sp>
          <p:nvSpPr>
            <p:cNvPr id="11466" name="Rectangle 202"/>
            <p:cNvSpPr>
              <a:spLocks noChangeArrowheads="1"/>
            </p:cNvSpPr>
            <p:nvPr/>
          </p:nvSpPr>
          <p:spPr bwMode="auto">
            <a:xfrm>
              <a:off x="2677"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467" name="Rectangle 203"/>
            <p:cNvSpPr>
              <a:spLocks noChangeArrowheads="1"/>
            </p:cNvSpPr>
            <p:nvPr/>
          </p:nvSpPr>
          <p:spPr bwMode="auto">
            <a:xfrm>
              <a:off x="3017"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468" name="Rectangle 204"/>
            <p:cNvSpPr>
              <a:spLocks noChangeArrowheads="1"/>
            </p:cNvSpPr>
            <p:nvPr/>
          </p:nvSpPr>
          <p:spPr bwMode="auto">
            <a:xfrm>
              <a:off x="3224" y="2731"/>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18.2</a:t>
              </a:r>
              <a:endParaRPr lang="en-US" altLang="en-US" sz="1400" i="1"/>
            </a:p>
          </p:txBody>
        </p:sp>
        <p:sp>
          <p:nvSpPr>
            <p:cNvPr id="11469" name="Rectangle 205"/>
            <p:cNvSpPr>
              <a:spLocks noChangeArrowheads="1"/>
            </p:cNvSpPr>
            <p:nvPr/>
          </p:nvSpPr>
          <p:spPr bwMode="auto">
            <a:xfrm>
              <a:off x="3697"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470" name="Rectangle 206"/>
            <p:cNvSpPr>
              <a:spLocks noChangeArrowheads="1"/>
            </p:cNvSpPr>
            <p:nvPr/>
          </p:nvSpPr>
          <p:spPr bwMode="auto">
            <a:xfrm>
              <a:off x="4001"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471" name="Rectangle 207"/>
            <p:cNvSpPr>
              <a:spLocks noChangeArrowheads="1"/>
            </p:cNvSpPr>
            <p:nvPr/>
          </p:nvSpPr>
          <p:spPr bwMode="auto">
            <a:xfrm>
              <a:off x="4208" y="2731"/>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20.0</a:t>
              </a:r>
              <a:endParaRPr lang="en-US" altLang="en-US" sz="1400" i="1"/>
            </a:p>
          </p:txBody>
        </p:sp>
        <p:sp>
          <p:nvSpPr>
            <p:cNvPr id="11472" name="Rectangle 208"/>
            <p:cNvSpPr>
              <a:spLocks noChangeArrowheads="1"/>
            </p:cNvSpPr>
            <p:nvPr/>
          </p:nvSpPr>
          <p:spPr bwMode="auto">
            <a:xfrm>
              <a:off x="4777" y="2731"/>
              <a:ext cx="17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a:t>
              </a:r>
              <a:endParaRPr lang="en-US" altLang="en-US" sz="1400" i="1"/>
            </a:p>
          </p:txBody>
        </p:sp>
        <p:sp>
          <p:nvSpPr>
            <p:cNvPr id="11473" name="Rectangle 209"/>
            <p:cNvSpPr>
              <a:spLocks noChangeArrowheads="1"/>
            </p:cNvSpPr>
            <p:nvPr/>
          </p:nvSpPr>
          <p:spPr bwMode="auto">
            <a:xfrm>
              <a:off x="1058" y="2879"/>
              <a:ext cx="5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Eating Right</a:t>
              </a:r>
              <a:endParaRPr lang="en-US" altLang="en-US" sz="1400" i="1"/>
            </a:p>
          </p:txBody>
        </p:sp>
        <p:sp>
          <p:nvSpPr>
            <p:cNvPr id="11474" name="Rectangle 210"/>
            <p:cNvSpPr>
              <a:spLocks noChangeArrowheads="1"/>
            </p:cNvSpPr>
            <p:nvPr/>
          </p:nvSpPr>
          <p:spPr bwMode="auto">
            <a:xfrm>
              <a:off x="1820"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475" name="Rectangle 211"/>
            <p:cNvSpPr>
              <a:spLocks noChangeArrowheads="1"/>
            </p:cNvSpPr>
            <p:nvPr/>
          </p:nvSpPr>
          <p:spPr bwMode="auto">
            <a:xfrm>
              <a:off x="2115" y="2879"/>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16.7</a:t>
              </a:r>
              <a:endParaRPr lang="en-US" altLang="en-US" sz="1400" i="1"/>
            </a:p>
          </p:txBody>
        </p:sp>
        <p:sp>
          <p:nvSpPr>
            <p:cNvPr id="11476" name="Rectangle 212"/>
            <p:cNvSpPr>
              <a:spLocks noChangeArrowheads="1"/>
            </p:cNvSpPr>
            <p:nvPr/>
          </p:nvSpPr>
          <p:spPr bwMode="auto">
            <a:xfrm>
              <a:off x="2677"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9</a:t>
              </a:r>
              <a:endParaRPr lang="en-US" altLang="en-US" sz="1400" i="1"/>
            </a:p>
          </p:txBody>
        </p:sp>
        <p:sp>
          <p:nvSpPr>
            <p:cNvPr id="11477" name="Rectangle 213"/>
            <p:cNvSpPr>
              <a:spLocks noChangeArrowheads="1"/>
            </p:cNvSpPr>
            <p:nvPr/>
          </p:nvSpPr>
          <p:spPr bwMode="auto">
            <a:xfrm>
              <a:off x="3017"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a:t>
              </a:r>
              <a:endParaRPr lang="en-US" altLang="en-US" sz="1400" i="1"/>
            </a:p>
          </p:txBody>
        </p:sp>
        <p:sp>
          <p:nvSpPr>
            <p:cNvPr id="11478" name="Rectangle 214"/>
            <p:cNvSpPr>
              <a:spLocks noChangeArrowheads="1"/>
            </p:cNvSpPr>
            <p:nvPr/>
          </p:nvSpPr>
          <p:spPr bwMode="auto">
            <a:xfrm>
              <a:off x="3224" y="2879"/>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13.6</a:t>
              </a:r>
              <a:endParaRPr lang="en-US" altLang="en-US" sz="1400" i="1"/>
            </a:p>
          </p:txBody>
        </p:sp>
        <p:sp>
          <p:nvSpPr>
            <p:cNvPr id="11479" name="Rectangle 215"/>
            <p:cNvSpPr>
              <a:spLocks noChangeArrowheads="1"/>
            </p:cNvSpPr>
            <p:nvPr/>
          </p:nvSpPr>
          <p:spPr bwMode="auto">
            <a:xfrm>
              <a:off x="3697"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480" name="Rectangle 216"/>
            <p:cNvSpPr>
              <a:spLocks noChangeArrowheads="1"/>
            </p:cNvSpPr>
            <p:nvPr/>
          </p:nvSpPr>
          <p:spPr bwMode="auto">
            <a:xfrm>
              <a:off x="4001"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481" name="Rectangle 217"/>
            <p:cNvSpPr>
              <a:spLocks noChangeArrowheads="1"/>
            </p:cNvSpPr>
            <p:nvPr/>
          </p:nvSpPr>
          <p:spPr bwMode="auto">
            <a:xfrm>
              <a:off x="4208" y="2879"/>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20.0</a:t>
              </a:r>
              <a:endParaRPr lang="en-US" altLang="en-US" sz="1400" i="1"/>
            </a:p>
          </p:txBody>
        </p:sp>
        <p:sp>
          <p:nvSpPr>
            <p:cNvPr id="11482" name="Rectangle 218"/>
            <p:cNvSpPr>
              <a:spLocks noChangeArrowheads="1"/>
            </p:cNvSpPr>
            <p:nvPr/>
          </p:nvSpPr>
          <p:spPr bwMode="auto">
            <a:xfrm>
              <a:off x="4777" y="2879"/>
              <a:ext cx="17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-6.4</a:t>
              </a:r>
              <a:endParaRPr lang="en-US" altLang="en-US" sz="1400" i="1"/>
            </a:p>
          </p:txBody>
        </p:sp>
        <p:sp>
          <p:nvSpPr>
            <p:cNvPr id="11483" name="Rectangle 219"/>
            <p:cNvSpPr>
              <a:spLocks noChangeArrowheads="1"/>
            </p:cNvSpPr>
            <p:nvPr/>
          </p:nvSpPr>
          <p:spPr bwMode="auto">
            <a:xfrm>
              <a:off x="1317" y="3026"/>
              <a:ext cx="27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STDS</a:t>
              </a:r>
              <a:endParaRPr lang="en-US" altLang="en-US" sz="1400" i="1"/>
            </a:p>
          </p:txBody>
        </p:sp>
        <p:sp>
          <p:nvSpPr>
            <p:cNvPr id="11484" name="Rectangle 220"/>
            <p:cNvSpPr>
              <a:spLocks noChangeArrowheads="1"/>
            </p:cNvSpPr>
            <p:nvPr/>
          </p:nvSpPr>
          <p:spPr bwMode="auto">
            <a:xfrm>
              <a:off x="1768" y="302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32</a:t>
              </a:r>
              <a:endParaRPr lang="en-US" altLang="en-US" sz="1400" i="1"/>
            </a:p>
          </p:txBody>
        </p:sp>
        <p:sp>
          <p:nvSpPr>
            <p:cNvPr id="11485" name="Rectangle 221"/>
            <p:cNvSpPr>
              <a:spLocks noChangeArrowheads="1"/>
            </p:cNvSpPr>
            <p:nvPr/>
          </p:nvSpPr>
          <p:spPr bwMode="auto">
            <a:xfrm>
              <a:off x="2115" y="302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76.2</a:t>
              </a:r>
              <a:endParaRPr lang="en-US" altLang="en-US" sz="1400" i="1"/>
            </a:p>
          </p:txBody>
        </p:sp>
        <p:sp>
          <p:nvSpPr>
            <p:cNvPr id="11486" name="Rectangle 222"/>
            <p:cNvSpPr>
              <a:spLocks noChangeArrowheads="1"/>
            </p:cNvSpPr>
            <p:nvPr/>
          </p:nvSpPr>
          <p:spPr bwMode="auto">
            <a:xfrm>
              <a:off x="2677" y="302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a:t>
              </a:r>
              <a:endParaRPr lang="en-US" altLang="en-US" sz="1400" i="1"/>
            </a:p>
          </p:txBody>
        </p:sp>
        <p:sp>
          <p:nvSpPr>
            <p:cNvPr id="11487" name="Rectangle 223"/>
            <p:cNvSpPr>
              <a:spLocks noChangeArrowheads="1"/>
            </p:cNvSpPr>
            <p:nvPr/>
          </p:nvSpPr>
          <p:spPr bwMode="auto">
            <a:xfrm>
              <a:off x="2965" y="302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16</a:t>
              </a:r>
              <a:endParaRPr lang="en-US" altLang="en-US" sz="1400" i="1"/>
            </a:p>
          </p:txBody>
        </p:sp>
        <p:sp>
          <p:nvSpPr>
            <p:cNvPr id="11488" name="Rectangle 224"/>
            <p:cNvSpPr>
              <a:spLocks noChangeArrowheads="1"/>
            </p:cNvSpPr>
            <p:nvPr/>
          </p:nvSpPr>
          <p:spPr bwMode="auto">
            <a:xfrm>
              <a:off x="3224" y="302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72.7</a:t>
              </a:r>
              <a:endParaRPr lang="en-US" altLang="en-US" sz="1400" i="1"/>
            </a:p>
          </p:txBody>
        </p:sp>
        <p:sp>
          <p:nvSpPr>
            <p:cNvPr id="11489" name="Rectangle 225"/>
            <p:cNvSpPr>
              <a:spLocks noChangeArrowheads="1"/>
            </p:cNvSpPr>
            <p:nvPr/>
          </p:nvSpPr>
          <p:spPr bwMode="auto">
            <a:xfrm>
              <a:off x="3697" y="302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a:t>
              </a:r>
              <a:endParaRPr lang="en-US" altLang="en-US" sz="1400" i="1"/>
            </a:p>
          </p:txBody>
        </p:sp>
        <p:sp>
          <p:nvSpPr>
            <p:cNvPr id="11490" name="Rectangle 226"/>
            <p:cNvSpPr>
              <a:spLocks noChangeArrowheads="1"/>
            </p:cNvSpPr>
            <p:nvPr/>
          </p:nvSpPr>
          <p:spPr bwMode="auto">
            <a:xfrm>
              <a:off x="3949" y="302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16</a:t>
              </a:r>
              <a:endParaRPr lang="en-US" altLang="en-US" sz="1400" i="1"/>
            </a:p>
          </p:txBody>
        </p:sp>
        <p:sp>
          <p:nvSpPr>
            <p:cNvPr id="11491" name="Rectangle 227"/>
            <p:cNvSpPr>
              <a:spLocks noChangeArrowheads="1"/>
            </p:cNvSpPr>
            <p:nvPr/>
          </p:nvSpPr>
          <p:spPr bwMode="auto">
            <a:xfrm>
              <a:off x="4208" y="302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80.0</a:t>
              </a:r>
              <a:endParaRPr lang="en-US" altLang="en-US" sz="1400" i="1"/>
            </a:p>
          </p:txBody>
        </p:sp>
        <p:sp>
          <p:nvSpPr>
            <p:cNvPr id="11492" name="Rectangle 228"/>
            <p:cNvSpPr>
              <a:spLocks noChangeArrowheads="1"/>
            </p:cNvSpPr>
            <p:nvPr/>
          </p:nvSpPr>
          <p:spPr bwMode="auto">
            <a:xfrm>
              <a:off x="4777" y="3027"/>
              <a:ext cx="17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-7.3</a:t>
              </a:r>
              <a:endParaRPr lang="en-US" altLang="en-US" sz="1400" i="1"/>
            </a:p>
          </p:txBody>
        </p:sp>
        <p:sp>
          <p:nvSpPr>
            <p:cNvPr id="11493" name="Rectangle 229"/>
            <p:cNvSpPr>
              <a:spLocks noChangeArrowheads="1"/>
            </p:cNvSpPr>
            <p:nvPr/>
          </p:nvSpPr>
          <p:spPr bwMode="auto">
            <a:xfrm>
              <a:off x="1324" y="2140"/>
              <a:ext cx="26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Stress</a:t>
              </a:r>
              <a:endParaRPr lang="en-US" altLang="en-US" sz="1400" i="1"/>
            </a:p>
          </p:txBody>
        </p:sp>
        <p:sp>
          <p:nvSpPr>
            <p:cNvPr id="11494" name="Rectangle 230"/>
            <p:cNvSpPr>
              <a:spLocks noChangeArrowheads="1"/>
            </p:cNvSpPr>
            <p:nvPr/>
          </p:nvSpPr>
          <p:spPr bwMode="auto">
            <a:xfrm>
              <a:off x="1820"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495" name="Rectangle 231"/>
            <p:cNvSpPr>
              <a:spLocks noChangeArrowheads="1"/>
            </p:cNvSpPr>
            <p:nvPr/>
          </p:nvSpPr>
          <p:spPr bwMode="auto">
            <a:xfrm>
              <a:off x="2115" y="214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sz="1400" i="1"/>
            </a:p>
          </p:txBody>
        </p:sp>
        <p:sp>
          <p:nvSpPr>
            <p:cNvPr id="11496" name="Rectangle 232"/>
            <p:cNvSpPr>
              <a:spLocks noChangeArrowheads="1"/>
            </p:cNvSpPr>
            <p:nvPr/>
          </p:nvSpPr>
          <p:spPr bwMode="auto">
            <a:xfrm>
              <a:off x="2677"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497" name="Rectangle 233"/>
            <p:cNvSpPr>
              <a:spLocks noChangeArrowheads="1"/>
            </p:cNvSpPr>
            <p:nvPr/>
          </p:nvSpPr>
          <p:spPr bwMode="auto">
            <a:xfrm>
              <a:off x="3017"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5</a:t>
              </a:r>
              <a:endParaRPr lang="en-US" altLang="en-US" sz="1400" i="1"/>
            </a:p>
          </p:txBody>
        </p:sp>
        <p:sp>
          <p:nvSpPr>
            <p:cNvPr id="11498" name="Rectangle 234"/>
            <p:cNvSpPr>
              <a:spLocks noChangeArrowheads="1"/>
            </p:cNvSpPr>
            <p:nvPr/>
          </p:nvSpPr>
          <p:spPr bwMode="auto">
            <a:xfrm>
              <a:off x="3224" y="214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22.7</a:t>
              </a:r>
              <a:endParaRPr lang="en-US" altLang="en-US" sz="1400" i="1"/>
            </a:p>
          </p:txBody>
        </p:sp>
        <p:sp>
          <p:nvSpPr>
            <p:cNvPr id="11499" name="Rectangle 235"/>
            <p:cNvSpPr>
              <a:spLocks noChangeArrowheads="1"/>
            </p:cNvSpPr>
            <p:nvPr/>
          </p:nvSpPr>
          <p:spPr bwMode="auto">
            <a:xfrm>
              <a:off x="3697"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500" name="Rectangle 236"/>
            <p:cNvSpPr>
              <a:spLocks noChangeArrowheads="1"/>
            </p:cNvSpPr>
            <p:nvPr/>
          </p:nvSpPr>
          <p:spPr bwMode="auto">
            <a:xfrm>
              <a:off x="4001" y="214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a:t>
              </a:r>
              <a:endParaRPr lang="en-US" altLang="en-US" sz="1400" i="1"/>
            </a:p>
          </p:txBody>
        </p:sp>
        <p:sp>
          <p:nvSpPr>
            <p:cNvPr id="11501" name="Rectangle 237"/>
            <p:cNvSpPr>
              <a:spLocks noChangeArrowheads="1"/>
            </p:cNvSpPr>
            <p:nvPr/>
          </p:nvSpPr>
          <p:spPr bwMode="auto">
            <a:xfrm>
              <a:off x="4208" y="214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15.0</a:t>
              </a:r>
              <a:endParaRPr lang="en-US" altLang="en-US" sz="1400" i="1"/>
            </a:p>
          </p:txBody>
        </p:sp>
        <p:sp>
          <p:nvSpPr>
            <p:cNvPr id="11502" name="Rectangle 238"/>
            <p:cNvSpPr>
              <a:spLocks noChangeArrowheads="1"/>
            </p:cNvSpPr>
            <p:nvPr/>
          </p:nvSpPr>
          <p:spPr bwMode="auto">
            <a:xfrm>
              <a:off x="4814" y="2140"/>
              <a:ext cx="1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7.7</a:t>
              </a:r>
              <a:endParaRPr lang="en-US" altLang="en-US" sz="1400" i="1"/>
            </a:p>
          </p:txBody>
        </p:sp>
        <p:sp>
          <p:nvSpPr>
            <p:cNvPr id="11503" name="Rectangle 239"/>
            <p:cNvSpPr>
              <a:spLocks noChangeArrowheads="1"/>
            </p:cNvSpPr>
            <p:nvPr/>
          </p:nvSpPr>
          <p:spPr bwMode="auto">
            <a:xfrm>
              <a:off x="947" y="2288"/>
              <a:ext cx="71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Weight-Obesity</a:t>
              </a:r>
              <a:endParaRPr lang="en-US" altLang="en-US" sz="1400" i="1"/>
            </a:p>
          </p:txBody>
        </p:sp>
        <p:sp>
          <p:nvSpPr>
            <p:cNvPr id="11504" name="Rectangle 240"/>
            <p:cNvSpPr>
              <a:spLocks noChangeArrowheads="1"/>
            </p:cNvSpPr>
            <p:nvPr/>
          </p:nvSpPr>
          <p:spPr bwMode="auto">
            <a:xfrm>
              <a:off x="1768" y="228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10</a:t>
              </a:r>
              <a:endParaRPr lang="en-US" altLang="en-US" sz="1400" i="1"/>
            </a:p>
          </p:txBody>
        </p:sp>
        <p:sp>
          <p:nvSpPr>
            <p:cNvPr id="11505" name="Rectangle 241"/>
            <p:cNvSpPr>
              <a:spLocks noChangeArrowheads="1"/>
            </p:cNvSpPr>
            <p:nvPr/>
          </p:nvSpPr>
          <p:spPr bwMode="auto">
            <a:xfrm>
              <a:off x="2115" y="228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23.8</a:t>
              </a:r>
              <a:endParaRPr lang="en-US" altLang="en-US" sz="1400" i="1"/>
            </a:p>
          </p:txBody>
        </p:sp>
        <p:sp>
          <p:nvSpPr>
            <p:cNvPr id="11506" name="Rectangle 242"/>
            <p:cNvSpPr>
              <a:spLocks noChangeArrowheads="1"/>
            </p:cNvSpPr>
            <p:nvPr/>
          </p:nvSpPr>
          <p:spPr bwMode="auto">
            <a:xfrm>
              <a:off x="2677" y="228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6</a:t>
              </a:r>
              <a:endParaRPr lang="en-US" altLang="en-US" sz="1400" i="1"/>
            </a:p>
          </p:txBody>
        </p:sp>
        <p:sp>
          <p:nvSpPr>
            <p:cNvPr id="11507" name="Rectangle 243"/>
            <p:cNvSpPr>
              <a:spLocks noChangeArrowheads="1"/>
            </p:cNvSpPr>
            <p:nvPr/>
          </p:nvSpPr>
          <p:spPr bwMode="auto">
            <a:xfrm>
              <a:off x="3017" y="228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6</a:t>
              </a:r>
              <a:endParaRPr lang="en-US" altLang="en-US" sz="1400" i="1"/>
            </a:p>
          </p:txBody>
        </p:sp>
        <p:sp>
          <p:nvSpPr>
            <p:cNvPr id="11508" name="Rectangle 244"/>
            <p:cNvSpPr>
              <a:spLocks noChangeArrowheads="1"/>
            </p:cNvSpPr>
            <p:nvPr/>
          </p:nvSpPr>
          <p:spPr bwMode="auto">
            <a:xfrm>
              <a:off x="3224" y="228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27.3</a:t>
              </a:r>
              <a:endParaRPr lang="en-US" altLang="en-US" sz="1400" i="1"/>
            </a:p>
          </p:txBody>
        </p:sp>
        <p:sp>
          <p:nvSpPr>
            <p:cNvPr id="11509" name="Rectangle 245"/>
            <p:cNvSpPr>
              <a:spLocks noChangeArrowheads="1"/>
            </p:cNvSpPr>
            <p:nvPr/>
          </p:nvSpPr>
          <p:spPr bwMode="auto">
            <a:xfrm>
              <a:off x="3697" y="228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510" name="Rectangle 246"/>
            <p:cNvSpPr>
              <a:spLocks noChangeArrowheads="1"/>
            </p:cNvSpPr>
            <p:nvPr/>
          </p:nvSpPr>
          <p:spPr bwMode="auto">
            <a:xfrm>
              <a:off x="4001" y="228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511" name="Rectangle 247"/>
            <p:cNvSpPr>
              <a:spLocks noChangeArrowheads="1"/>
            </p:cNvSpPr>
            <p:nvPr/>
          </p:nvSpPr>
          <p:spPr bwMode="auto">
            <a:xfrm>
              <a:off x="4208" y="228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20.0</a:t>
              </a:r>
              <a:endParaRPr lang="en-US" altLang="en-US" sz="1400" i="1"/>
            </a:p>
          </p:txBody>
        </p:sp>
        <p:sp>
          <p:nvSpPr>
            <p:cNvPr id="11512" name="Rectangle 248"/>
            <p:cNvSpPr>
              <a:spLocks noChangeArrowheads="1"/>
            </p:cNvSpPr>
            <p:nvPr/>
          </p:nvSpPr>
          <p:spPr bwMode="auto">
            <a:xfrm>
              <a:off x="4814" y="2288"/>
              <a:ext cx="1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7.3</a:t>
              </a:r>
              <a:endParaRPr lang="en-US" altLang="en-US" sz="1400" i="1"/>
            </a:p>
          </p:txBody>
        </p:sp>
        <p:sp>
          <p:nvSpPr>
            <p:cNvPr id="11513" name="Rectangle 249"/>
            <p:cNvSpPr>
              <a:spLocks noChangeArrowheads="1"/>
            </p:cNvSpPr>
            <p:nvPr/>
          </p:nvSpPr>
          <p:spPr bwMode="auto">
            <a:xfrm>
              <a:off x="1080" y="2436"/>
              <a:ext cx="54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Skin-related</a:t>
              </a:r>
              <a:endParaRPr lang="en-US" altLang="en-US" sz="1400" i="1"/>
            </a:p>
          </p:txBody>
        </p:sp>
        <p:sp>
          <p:nvSpPr>
            <p:cNvPr id="11514" name="Rectangle 250"/>
            <p:cNvSpPr>
              <a:spLocks noChangeArrowheads="1"/>
            </p:cNvSpPr>
            <p:nvPr/>
          </p:nvSpPr>
          <p:spPr bwMode="auto">
            <a:xfrm>
              <a:off x="1768" y="2436"/>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13</a:t>
              </a:r>
              <a:endParaRPr lang="en-US" altLang="en-US" sz="1400" i="1"/>
            </a:p>
          </p:txBody>
        </p:sp>
        <p:sp>
          <p:nvSpPr>
            <p:cNvPr id="11515" name="Rectangle 251"/>
            <p:cNvSpPr>
              <a:spLocks noChangeArrowheads="1"/>
            </p:cNvSpPr>
            <p:nvPr/>
          </p:nvSpPr>
          <p:spPr bwMode="auto">
            <a:xfrm>
              <a:off x="2115" y="243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31.0</a:t>
              </a:r>
              <a:endParaRPr lang="en-US" altLang="en-US" sz="1400" i="1"/>
            </a:p>
          </p:txBody>
        </p:sp>
        <p:sp>
          <p:nvSpPr>
            <p:cNvPr id="11516" name="Rectangle 252"/>
            <p:cNvSpPr>
              <a:spLocks noChangeArrowheads="1"/>
            </p:cNvSpPr>
            <p:nvPr/>
          </p:nvSpPr>
          <p:spPr bwMode="auto">
            <a:xfrm>
              <a:off x="2677" y="2436"/>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5</a:t>
              </a:r>
              <a:endParaRPr lang="en-US" altLang="en-US" sz="1400" i="1"/>
            </a:p>
          </p:txBody>
        </p:sp>
        <p:sp>
          <p:nvSpPr>
            <p:cNvPr id="11517" name="Rectangle 253"/>
            <p:cNvSpPr>
              <a:spLocks noChangeArrowheads="1"/>
            </p:cNvSpPr>
            <p:nvPr/>
          </p:nvSpPr>
          <p:spPr bwMode="auto">
            <a:xfrm>
              <a:off x="3017" y="2436"/>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518" name="Rectangle 254"/>
            <p:cNvSpPr>
              <a:spLocks noChangeArrowheads="1"/>
            </p:cNvSpPr>
            <p:nvPr/>
          </p:nvSpPr>
          <p:spPr bwMode="auto">
            <a:xfrm>
              <a:off x="3224" y="243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31.8</a:t>
              </a:r>
              <a:endParaRPr lang="en-US" altLang="en-US" sz="1400" i="1"/>
            </a:p>
          </p:txBody>
        </p:sp>
        <p:sp>
          <p:nvSpPr>
            <p:cNvPr id="11519" name="Rectangle 255"/>
            <p:cNvSpPr>
              <a:spLocks noChangeArrowheads="1"/>
            </p:cNvSpPr>
            <p:nvPr/>
          </p:nvSpPr>
          <p:spPr bwMode="auto">
            <a:xfrm>
              <a:off x="3697" y="2436"/>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5</a:t>
              </a:r>
              <a:endParaRPr lang="en-US" altLang="en-US" sz="1400" i="1"/>
            </a:p>
          </p:txBody>
        </p:sp>
        <p:sp>
          <p:nvSpPr>
            <p:cNvPr id="11520" name="Rectangle 256"/>
            <p:cNvSpPr>
              <a:spLocks noChangeArrowheads="1"/>
            </p:cNvSpPr>
            <p:nvPr/>
          </p:nvSpPr>
          <p:spPr bwMode="auto">
            <a:xfrm>
              <a:off x="4001" y="2436"/>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6</a:t>
              </a:r>
              <a:endParaRPr lang="en-US" altLang="en-US" sz="1400" i="1"/>
            </a:p>
          </p:txBody>
        </p:sp>
        <p:sp>
          <p:nvSpPr>
            <p:cNvPr id="11521" name="Rectangle 257"/>
            <p:cNvSpPr>
              <a:spLocks noChangeArrowheads="1"/>
            </p:cNvSpPr>
            <p:nvPr/>
          </p:nvSpPr>
          <p:spPr bwMode="auto">
            <a:xfrm>
              <a:off x="4208" y="2436"/>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30.0</a:t>
              </a:r>
              <a:endParaRPr lang="en-US" altLang="en-US" sz="1400" i="1"/>
            </a:p>
          </p:txBody>
        </p:sp>
        <p:sp>
          <p:nvSpPr>
            <p:cNvPr id="11522" name="Rectangle 258"/>
            <p:cNvSpPr>
              <a:spLocks noChangeArrowheads="1"/>
            </p:cNvSpPr>
            <p:nvPr/>
          </p:nvSpPr>
          <p:spPr bwMode="auto">
            <a:xfrm>
              <a:off x="4814" y="2436"/>
              <a:ext cx="14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a:t>
              </a:r>
              <a:endParaRPr lang="en-US" altLang="en-US" sz="1400" i="1"/>
            </a:p>
          </p:txBody>
        </p:sp>
        <p:sp>
          <p:nvSpPr>
            <p:cNvPr id="11523" name="Rectangle 259"/>
            <p:cNvSpPr>
              <a:spLocks noChangeArrowheads="1"/>
            </p:cNvSpPr>
            <p:nvPr/>
          </p:nvSpPr>
          <p:spPr bwMode="auto">
            <a:xfrm>
              <a:off x="1235" y="2583"/>
              <a:ext cx="38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Hygiene</a:t>
              </a:r>
              <a:endParaRPr lang="en-US" altLang="en-US" sz="1400" i="1"/>
            </a:p>
          </p:txBody>
        </p:sp>
        <p:sp>
          <p:nvSpPr>
            <p:cNvPr id="11524" name="Rectangle 260"/>
            <p:cNvSpPr>
              <a:spLocks noChangeArrowheads="1"/>
            </p:cNvSpPr>
            <p:nvPr/>
          </p:nvSpPr>
          <p:spPr bwMode="auto">
            <a:xfrm>
              <a:off x="1820"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525" name="Rectangle 261"/>
            <p:cNvSpPr>
              <a:spLocks noChangeArrowheads="1"/>
            </p:cNvSpPr>
            <p:nvPr/>
          </p:nvSpPr>
          <p:spPr bwMode="auto">
            <a:xfrm>
              <a:off x="2115" y="2584"/>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sz="1400" i="1"/>
            </a:p>
          </p:txBody>
        </p:sp>
        <p:sp>
          <p:nvSpPr>
            <p:cNvPr id="11526" name="Rectangle 262"/>
            <p:cNvSpPr>
              <a:spLocks noChangeArrowheads="1"/>
            </p:cNvSpPr>
            <p:nvPr/>
          </p:nvSpPr>
          <p:spPr bwMode="auto">
            <a:xfrm>
              <a:off x="2677"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527" name="Rectangle 263"/>
            <p:cNvSpPr>
              <a:spLocks noChangeArrowheads="1"/>
            </p:cNvSpPr>
            <p:nvPr/>
          </p:nvSpPr>
          <p:spPr bwMode="auto">
            <a:xfrm>
              <a:off x="3017"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528" name="Rectangle 264"/>
            <p:cNvSpPr>
              <a:spLocks noChangeArrowheads="1"/>
            </p:cNvSpPr>
            <p:nvPr/>
          </p:nvSpPr>
          <p:spPr bwMode="auto">
            <a:xfrm>
              <a:off x="3224" y="2584"/>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18.2</a:t>
              </a:r>
              <a:endParaRPr lang="en-US" altLang="en-US" sz="1400" i="1"/>
            </a:p>
          </p:txBody>
        </p:sp>
        <p:sp>
          <p:nvSpPr>
            <p:cNvPr id="11529" name="Rectangle 265"/>
            <p:cNvSpPr>
              <a:spLocks noChangeArrowheads="1"/>
            </p:cNvSpPr>
            <p:nvPr/>
          </p:nvSpPr>
          <p:spPr bwMode="auto">
            <a:xfrm>
              <a:off x="3697"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530" name="Rectangle 266"/>
            <p:cNvSpPr>
              <a:spLocks noChangeArrowheads="1"/>
            </p:cNvSpPr>
            <p:nvPr/>
          </p:nvSpPr>
          <p:spPr bwMode="auto">
            <a:xfrm>
              <a:off x="4001" y="2584"/>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531" name="Rectangle 267"/>
            <p:cNvSpPr>
              <a:spLocks noChangeArrowheads="1"/>
            </p:cNvSpPr>
            <p:nvPr/>
          </p:nvSpPr>
          <p:spPr bwMode="auto">
            <a:xfrm>
              <a:off x="4208" y="2584"/>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20.0</a:t>
              </a:r>
              <a:endParaRPr lang="en-US" altLang="en-US" sz="1400" i="1"/>
            </a:p>
          </p:txBody>
        </p:sp>
        <p:sp>
          <p:nvSpPr>
            <p:cNvPr id="11532" name="Rectangle 268"/>
            <p:cNvSpPr>
              <a:spLocks noChangeArrowheads="1"/>
            </p:cNvSpPr>
            <p:nvPr/>
          </p:nvSpPr>
          <p:spPr bwMode="auto">
            <a:xfrm>
              <a:off x="4777" y="2584"/>
              <a:ext cx="17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a:t>
              </a:r>
              <a:endParaRPr lang="en-US" altLang="en-US" sz="1400" i="1"/>
            </a:p>
          </p:txBody>
        </p:sp>
        <p:sp>
          <p:nvSpPr>
            <p:cNvPr id="11533" name="Rectangle 269"/>
            <p:cNvSpPr>
              <a:spLocks noChangeArrowheads="1"/>
            </p:cNvSpPr>
            <p:nvPr/>
          </p:nvSpPr>
          <p:spPr bwMode="auto">
            <a:xfrm>
              <a:off x="1258" y="2731"/>
              <a:ext cx="35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Disease</a:t>
              </a:r>
              <a:endParaRPr lang="en-US" altLang="en-US" sz="1400" i="1"/>
            </a:p>
          </p:txBody>
        </p:sp>
        <p:sp>
          <p:nvSpPr>
            <p:cNvPr id="11534" name="Rectangle 270"/>
            <p:cNvSpPr>
              <a:spLocks noChangeArrowheads="1"/>
            </p:cNvSpPr>
            <p:nvPr/>
          </p:nvSpPr>
          <p:spPr bwMode="auto">
            <a:xfrm>
              <a:off x="1820"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535" name="Rectangle 271"/>
            <p:cNvSpPr>
              <a:spLocks noChangeArrowheads="1"/>
            </p:cNvSpPr>
            <p:nvPr/>
          </p:nvSpPr>
          <p:spPr bwMode="auto">
            <a:xfrm>
              <a:off x="2115" y="2731"/>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19.0</a:t>
              </a:r>
              <a:endParaRPr lang="en-US" altLang="en-US" sz="1400" i="1"/>
            </a:p>
          </p:txBody>
        </p:sp>
        <p:sp>
          <p:nvSpPr>
            <p:cNvPr id="11536" name="Rectangle 272"/>
            <p:cNvSpPr>
              <a:spLocks noChangeArrowheads="1"/>
            </p:cNvSpPr>
            <p:nvPr/>
          </p:nvSpPr>
          <p:spPr bwMode="auto">
            <a:xfrm>
              <a:off x="2677"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a:t>
              </a:r>
              <a:endParaRPr lang="en-US" altLang="en-US" sz="1400" i="1"/>
            </a:p>
          </p:txBody>
        </p:sp>
        <p:sp>
          <p:nvSpPr>
            <p:cNvPr id="11537" name="Rectangle 273"/>
            <p:cNvSpPr>
              <a:spLocks noChangeArrowheads="1"/>
            </p:cNvSpPr>
            <p:nvPr/>
          </p:nvSpPr>
          <p:spPr bwMode="auto">
            <a:xfrm>
              <a:off x="3017"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538" name="Rectangle 274"/>
            <p:cNvSpPr>
              <a:spLocks noChangeArrowheads="1"/>
            </p:cNvSpPr>
            <p:nvPr/>
          </p:nvSpPr>
          <p:spPr bwMode="auto">
            <a:xfrm>
              <a:off x="3224" y="2731"/>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18.2</a:t>
              </a:r>
              <a:endParaRPr lang="en-US" altLang="en-US" sz="1400" i="1"/>
            </a:p>
          </p:txBody>
        </p:sp>
        <p:sp>
          <p:nvSpPr>
            <p:cNvPr id="11539" name="Rectangle 275"/>
            <p:cNvSpPr>
              <a:spLocks noChangeArrowheads="1"/>
            </p:cNvSpPr>
            <p:nvPr/>
          </p:nvSpPr>
          <p:spPr bwMode="auto">
            <a:xfrm>
              <a:off x="3697"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540" name="Rectangle 276"/>
            <p:cNvSpPr>
              <a:spLocks noChangeArrowheads="1"/>
            </p:cNvSpPr>
            <p:nvPr/>
          </p:nvSpPr>
          <p:spPr bwMode="auto">
            <a:xfrm>
              <a:off x="4001" y="2731"/>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541" name="Rectangle 277"/>
            <p:cNvSpPr>
              <a:spLocks noChangeArrowheads="1"/>
            </p:cNvSpPr>
            <p:nvPr/>
          </p:nvSpPr>
          <p:spPr bwMode="auto">
            <a:xfrm>
              <a:off x="4208" y="2731"/>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20.0</a:t>
              </a:r>
              <a:endParaRPr lang="en-US" altLang="en-US" sz="1400" i="1"/>
            </a:p>
          </p:txBody>
        </p:sp>
        <p:sp>
          <p:nvSpPr>
            <p:cNvPr id="11542" name="Rectangle 278"/>
            <p:cNvSpPr>
              <a:spLocks noChangeArrowheads="1"/>
            </p:cNvSpPr>
            <p:nvPr/>
          </p:nvSpPr>
          <p:spPr bwMode="auto">
            <a:xfrm>
              <a:off x="4777" y="2731"/>
              <a:ext cx="17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-1.8</a:t>
              </a:r>
              <a:endParaRPr lang="en-US" altLang="en-US" sz="1400" i="1"/>
            </a:p>
          </p:txBody>
        </p:sp>
        <p:sp>
          <p:nvSpPr>
            <p:cNvPr id="11543" name="Rectangle 279"/>
            <p:cNvSpPr>
              <a:spLocks noChangeArrowheads="1"/>
            </p:cNvSpPr>
            <p:nvPr/>
          </p:nvSpPr>
          <p:spPr bwMode="auto">
            <a:xfrm>
              <a:off x="1058" y="2879"/>
              <a:ext cx="569"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Eating Right</a:t>
              </a:r>
              <a:endParaRPr lang="en-US" altLang="en-US" sz="1400" i="1"/>
            </a:p>
          </p:txBody>
        </p:sp>
        <p:sp>
          <p:nvSpPr>
            <p:cNvPr id="11544" name="Rectangle 280"/>
            <p:cNvSpPr>
              <a:spLocks noChangeArrowheads="1"/>
            </p:cNvSpPr>
            <p:nvPr/>
          </p:nvSpPr>
          <p:spPr bwMode="auto">
            <a:xfrm>
              <a:off x="1820"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545" name="Rectangle 281"/>
            <p:cNvSpPr>
              <a:spLocks noChangeArrowheads="1"/>
            </p:cNvSpPr>
            <p:nvPr/>
          </p:nvSpPr>
          <p:spPr bwMode="auto">
            <a:xfrm>
              <a:off x="2115" y="2879"/>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16.7</a:t>
              </a:r>
              <a:endParaRPr lang="en-US" altLang="en-US" sz="1400" i="1"/>
            </a:p>
          </p:txBody>
        </p:sp>
        <p:sp>
          <p:nvSpPr>
            <p:cNvPr id="11546" name="Rectangle 282"/>
            <p:cNvSpPr>
              <a:spLocks noChangeArrowheads="1"/>
            </p:cNvSpPr>
            <p:nvPr/>
          </p:nvSpPr>
          <p:spPr bwMode="auto">
            <a:xfrm>
              <a:off x="2677"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9</a:t>
              </a:r>
              <a:endParaRPr lang="en-US" altLang="en-US" sz="1400" i="1"/>
            </a:p>
          </p:txBody>
        </p:sp>
        <p:sp>
          <p:nvSpPr>
            <p:cNvPr id="11547" name="Rectangle 283"/>
            <p:cNvSpPr>
              <a:spLocks noChangeArrowheads="1"/>
            </p:cNvSpPr>
            <p:nvPr/>
          </p:nvSpPr>
          <p:spPr bwMode="auto">
            <a:xfrm>
              <a:off x="3017"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a:t>
              </a:r>
              <a:endParaRPr lang="en-US" altLang="en-US" sz="1400" i="1"/>
            </a:p>
          </p:txBody>
        </p:sp>
        <p:sp>
          <p:nvSpPr>
            <p:cNvPr id="11548" name="Rectangle 284"/>
            <p:cNvSpPr>
              <a:spLocks noChangeArrowheads="1"/>
            </p:cNvSpPr>
            <p:nvPr/>
          </p:nvSpPr>
          <p:spPr bwMode="auto">
            <a:xfrm>
              <a:off x="3224" y="2879"/>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13.6</a:t>
              </a:r>
              <a:endParaRPr lang="en-US" altLang="en-US" sz="1400" i="1"/>
            </a:p>
          </p:txBody>
        </p:sp>
        <p:sp>
          <p:nvSpPr>
            <p:cNvPr id="11549" name="Rectangle 285"/>
            <p:cNvSpPr>
              <a:spLocks noChangeArrowheads="1"/>
            </p:cNvSpPr>
            <p:nvPr/>
          </p:nvSpPr>
          <p:spPr bwMode="auto">
            <a:xfrm>
              <a:off x="3697"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a:t>
              </a:r>
              <a:endParaRPr lang="en-US" altLang="en-US" sz="1400" i="1"/>
            </a:p>
          </p:txBody>
        </p:sp>
        <p:sp>
          <p:nvSpPr>
            <p:cNvPr id="11550" name="Rectangle 286"/>
            <p:cNvSpPr>
              <a:spLocks noChangeArrowheads="1"/>
            </p:cNvSpPr>
            <p:nvPr/>
          </p:nvSpPr>
          <p:spPr bwMode="auto">
            <a:xfrm>
              <a:off x="4001" y="2879"/>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4</a:t>
              </a:r>
              <a:endParaRPr lang="en-US" altLang="en-US" sz="1400" i="1"/>
            </a:p>
          </p:txBody>
        </p:sp>
        <p:sp>
          <p:nvSpPr>
            <p:cNvPr id="11551" name="Rectangle 287"/>
            <p:cNvSpPr>
              <a:spLocks noChangeArrowheads="1"/>
            </p:cNvSpPr>
            <p:nvPr/>
          </p:nvSpPr>
          <p:spPr bwMode="auto">
            <a:xfrm>
              <a:off x="4208" y="2879"/>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20.0</a:t>
              </a:r>
              <a:endParaRPr lang="en-US" altLang="en-US" sz="1400" i="1"/>
            </a:p>
          </p:txBody>
        </p:sp>
        <p:sp>
          <p:nvSpPr>
            <p:cNvPr id="11552" name="Rectangle 288"/>
            <p:cNvSpPr>
              <a:spLocks noChangeArrowheads="1"/>
            </p:cNvSpPr>
            <p:nvPr/>
          </p:nvSpPr>
          <p:spPr bwMode="auto">
            <a:xfrm>
              <a:off x="4777" y="2879"/>
              <a:ext cx="17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-6.4</a:t>
              </a:r>
              <a:endParaRPr lang="en-US" altLang="en-US" sz="1400" i="1"/>
            </a:p>
          </p:txBody>
        </p:sp>
        <p:sp>
          <p:nvSpPr>
            <p:cNvPr id="11553" name="Rectangle 289"/>
            <p:cNvSpPr>
              <a:spLocks noChangeArrowheads="1"/>
            </p:cNvSpPr>
            <p:nvPr/>
          </p:nvSpPr>
          <p:spPr bwMode="auto">
            <a:xfrm>
              <a:off x="1317" y="3026"/>
              <a:ext cx="27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STDS</a:t>
              </a:r>
              <a:endParaRPr lang="en-US" altLang="en-US" sz="1400" i="1"/>
            </a:p>
          </p:txBody>
        </p:sp>
        <p:sp>
          <p:nvSpPr>
            <p:cNvPr id="11554" name="Rectangle 290"/>
            <p:cNvSpPr>
              <a:spLocks noChangeArrowheads="1"/>
            </p:cNvSpPr>
            <p:nvPr/>
          </p:nvSpPr>
          <p:spPr bwMode="auto">
            <a:xfrm>
              <a:off x="1768" y="302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32</a:t>
              </a:r>
              <a:endParaRPr lang="en-US" altLang="en-US" sz="1400" i="1"/>
            </a:p>
          </p:txBody>
        </p:sp>
        <p:sp>
          <p:nvSpPr>
            <p:cNvPr id="11555" name="Rectangle 291"/>
            <p:cNvSpPr>
              <a:spLocks noChangeArrowheads="1"/>
            </p:cNvSpPr>
            <p:nvPr/>
          </p:nvSpPr>
          <p:spPr bwMode="auto">
            <a:xfrm>
              <a:off x="2115" y="302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76.2</a:t>
              </a:r>
              <a:endParaRPr lang="en-US" altLang="en-US" sz="1400" i="1"/>
            </a:p>
          </p:txBody>
        </p:sp>
        <p:sp>
          <p:nvSpPr>
            <p:cNvPr id="11556" name="Rectangle 292"/>
            <p:cNvSpPr>
              <a:spLocks noChangeArrowheads="1"/>
            </p:cNvSpPr>
            <p:nvPr/>
          </p:nvSpPr>
          <p:spPr bwMode="auto">
            <a:xfrm>
              <a:off x="2677" y="302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a:t>
              </a:r>
              <a:endParaRPr lang="en-US" altLang="en-US" sz="1400" i="1"/>
            </a:p>
          </p:txBody>
        </p:sp>
        <p:sp>
          <p:nvSpPr>
            <p:cNvPr id="11557" name="Rectangle 293"/>
            <p:cNvSpPr>
              <a:spLocks noChangeArrowheads="1"/>
            </p:cNvSpPr>
            <p:nvPr/>
          </p:nvSpPr>
          <p:spPr bwMode="auto">
            <a:xfrm>
              <a:off x="2965" y="302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16</a:t>
              </a:r>
              <a:endParaRPr lang="en-US" altLang="en-US" sz="1400" i="1"/>
            </a:p>
          </p:txBody>
        </p:sp>
        <p:sp>
          <p:nvSpPr>
            <p:cNvPr id="11558" name="Rectangle 294"/>
            <p:cNvSpPr>
              <a:spLocks noChangeArrowheads="1"/>
            </p:cNvSpPr>
            <p:nvPr/>
          </p:nvSpPr>
          <p:spPr bwMode="auto">
            <a:xfrm>
              <a:off x="3224" y="302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72.7</a:t>
              </a:r>
              <a:endParaRPr lang="en-US" altLang="en-US" sz="1400" i="1"/>
            </a:p>
          </p:txBody>
        </p:sp>
        <p:sp>
          <p:nvSpPr>
            <p:cNvPr id="11559" name="Rectangle 295"/>
            <p:cNvSpPr>
              <a:spLocks noChangeArrowheads="1"/>
            </p:cNvSpPr>
            <p:nvPr/>
          </p:nvSpPr>
          <p:spPr bwMode="auto">
            <a:xfrm>
              <a:off x="3697" y="3027"/>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a:t>
              </a:r>
              <a:endParaRPr lang="en-US" altLang="en-US" sz="1400" i="1"/>
            </a:p>
          </p:txBody>
        </p:sp>
        <p:sp>
          <p:nvSpPr>
            <p:cNvPr id="11560" name="Rectangle 296"/>
            <p:cNvSpPr>
              <a:spLocks noChangeArrowheads="1"/>
            </p:cNvSpPr>
            <p:nvPr/>
          </p:nvSpPr>
          <p:spPr bwMode="auto">
            <a:xfrm>
              <a:off x="3949" y="3027"/>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16</a:t>
              </a:r>
              <a:endParaRPr lang="en-US" altLang="en-US" sz="1400" i="1"/>
            </a:p>
          </p:txBody>
        </p:sp>
        <p:sp>
          <p:nvSpPr>
            <p:cNvPr id="11561" name="Rectangle 297"/>
            <p:cNvSpPr>
              <a:spLocks noChangeArrowheads="1"/>
            </p:cNvSpPr>
            <p:nvPr/>
          </p:nvSpPr>
          <p:spPr bwMode="auto">
            <a:xfrm>
              <a:off x="4208" y="3027"/>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80.0</a:t>
              </a:r>
              <a:endParaRPr lang="en-US" altLang="en-US" sz="1400" i="1"/>
            </a:p>
          </p:txBody>
        </p:sp>
        <p:sp>
          <p:nvSpPr>
            <p:cNvPr id="11562" name="Rectangle 298"/>
            <p:cNvSpPr>
              <a:spLocks noChangeArrowheads="1"/>
            </p:cNvSpPr>
            <p:nvPr/>
          </p:nvSpPr>
          <p:spPr bwMode="auto">
            <a:xfrm>
              <a:off x="4777" y="3027"/>
              <a:ext cx="177"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00"/>
                  </a:solidFill>
                </a:rPr>
                <a:t>-7.3</a:t>
              </a:r>
              <a:endParaRPr lang="en-US" altLang="en-US" sz="1400" i="1"/>
            </a:p>
          </p:txBody>
        </p:sp>
      </p:grpSp>
      <p:grpSp>
        <p:nvGrpSpPr>
          <p:cNvPr id="11563" name="Group 299"/>
          <p:cNvGrpSpPr>
            <a:grpSpLocks/>
          </p:cNvGrpSpPr>
          <p:nvPr/>
        </p:nvGrpSpPr>
        <p:grpSpPr bwMode="auto">
          <a:xfrm>
            <a:off x="1444625" y="5038725"/>
            <a:ext cx="6426200" cy="1150938"/>
            <a:chOff x="910" y="3174"/>
            <a:chExt cx="4048" cy="725"/>
          </a:xfrm>
        </p:grpSpPr>
        <p:sp>
          <p:nvSpPr>
            <p:cNvPr id="11564" name="Rectangle 300"/>
            <p:cNvSpPr>
              <a:spLocks noChangeArrowheads="1"/>
            </p:cNvSpPr>
            <p:nvPr/>
          </p:nvSpPr>
          <p:spPr bwMode="auto">
            <a:xfrm>
              <a:off x="1272" y="3174"/>
              <a:ext cx="33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Weight</a:t>
              </a:r>
              <a:endParaRPr lang="en-US" altLang="en-US" sz="1400" i="1">
                <a:solidFill>
                  <a:srgbClr val="0000FF"/>
                </a:solidFill>
              </a:endParaRPr>
            </a:p>
          </p:txBody>
        </p:sp>
        <p:sp>
          <p:nvSpPr>
            <p:cNvPr id="11565" name="Rectangle 301"/>
            <p:cNvSpPr>
              <a:spLocks noChangeArrowheads="1"/>
            </p:cNvSpPr>
            <p:nvPr/>
          </p:nvSpPr>
          <p:spPr bwMode="auto">
            <a:xfrm>
              <a:off x="1768" y="317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12</a:t>
              </a:r>
              <a:endParaRPr lang="en-US" altLang="en-US" sz="1400" i="1">
                <a:solidFill>
                  <a:srgbClr val="0000FF"/>
                </a:solidFill>
              </a:endParaRPr>
            </a:p>
          </p:txBody>
        </p:sp>
        <p:sp>
          <p:nvSpPr>
            <p:cNvPr id="11566" name="Rectangle 302"/>
            <p:cNvSpPr>
              <a:spLocks noChangeArrowheads="1"/>
            </p:cNvSpPr>
            <p:nvPr/>
          </p:nvSpPr>
          <p:spPr bwMode="auto">
            <a:xfrm>
              <a:off x="2115" y="317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28.6</a:t>
              </a:r>
              <a:endParaRPr lang="en-US" altLang="en-US" sz="1400" i="1">
                <a:solidFill>
                  <a:srgbClr val="0000FF"/>
                </a:solidFill>
              </a:endParaRPr>
            </a:p>
          </p:txBody>
        </p:sp>
        <p:sp>
          <p:nvSpPr>
            <p:cNvPr id="11567" name="Rectangle 303"/>
            <p:cNvSpPr>
              <a:spLocks noChangeArrowheads="1"/>
            </p:cNvSpPr>
            <p:nvPr/>
          </p:nvSpPr>
          <p:spPr bwMode="auto">
            <a:xfrm>
              <a:off x="2677" y="317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7</a:t>
              </a:r>
              <a:endParaRPr lang="en-US" altLang="en-US" sz="1400" i="1">
                <a:solidFill>
                  <a:srgbClr val="0000FF"/>
                </a:solidFill>
              </a:endParaRPr>
            </a:p>
          </p:txBody>
        </p:sp>
        <p:sp>
          <p:nvSpPr>
            <p:cNvPr id="11568" name="Rectangle 304"/>
            <p:cNvSpPr>
              <a:spLocks noChangeArrowheads="1"/>
            </p:cNvSpPr>
            <p:nvPr/>
          </p:nvSpPr>
          <p:spPr bwMode="auto">
            <a:xfrm>
              <a:off x="3017" y="317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5</a:t>
              </a:r>
              <a:endParaRPr lang="en-US" altLang="en-US" sz="1400" i="1">
                <a:solidFill>
                  <a:srgbClr val="0000FF"/>
                </a:solidFill>
              </a:endParaRPr>
            </a:p>
          </p:txBody>
        </p:sp>
        <p:sp>
          <p:nvSpPr>
            <p:cNvPr id="11569" name="Rectangle 305"/>
            <p:cNvSpPr>
              <a:spLocks noChangeArrowheads="1"/>
            </p:cNvSpPr>
            <p:nvPr/>
          </p:nvSpPr>
          <p:spPr bwMode="auto">
            <a:xfrm>
              <a:off x="3224" y="317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22.7</a:t>
              </a:r>
              <a:endParaRPr lang="en-US" altLang="en-US" sz="1400" i="1">
                <a:solidFill>
                  <a:srgbClr val="0000FF"/>
                </a:solidFill>
              </a:endParaRPr>
            </a:p>
          </p:txBody>
        </p:sp>
        <p:sp>
          <p:nvSpPr>
            <p:cNvPr id="11570" name="Rectangle 306"/>
            <p:cNvSpPr>
              <a:spLocks noChangeArrowheads="1"/>
            </p:cNvSpPr>
            <p:nvPr/>
          </p:nvSpPr>
          <p:spPr bwMode="auto">
            <a:xfrm>
              <a:off x="3697" y="317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4</a:t>
              </a:r>
              <a:endParaRPr lang="en-US" altLang="en-US" sz="1400" i="1">
                <a:solidFill>
                  <a:srgbClr val="0000FF"/>
                </a:solidFill>
              </a:endParaRPr>
            </a:p>
          </p:txBody>
        </p:sp>
        <p:sp>
          <p:nvSpPr>
            <p:cNvPr id="11571" name="Rectangle 307"/>
            <p:cNvSpPr>
              <a:spLocks noChangeArrowheads="1"/>
            </p:cNvSpPr>
            <p:nvPr/>
          </p:nvSpPr>
          <p:spPr bwMode="auto">
            <a:xfrm>
              <a:off x="4001" y="317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7</a:t>
              </a:r>
              <a:endParaRPr lang="en-US" altLang="en-US" sz="1400" i="1">
                <a:solidFill>
                  <a:srgbClr val="0000FF"/>
                </a:solidFill>
              </a:endParaRPr>
            </a:p>
          </p:txBody>
        </p:sp>
        <p:sp>
          <p:nvSpPr>
            <p:cNvPr id="11572" name="Rectangle 308"/>
            <p:cNvSpPr>
              <a:spLocks noChangeArrowheads="1"/>
            </p:cNvSpPr>
            <p:nvPr/>
          </p:nvSpPr>
          <p:spPr bwMode="auto">
            <a:xfrm>
              <a:off x="4208" y="317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35.0</a:t>
              </a:r>
              <a:endParaRPr lang="en-US" altLang="en-US" sz="1400" i="1">
                <a:solidFill>
                  <a:srgbClr val="0000FF"/>
                </a:solidFill>
              </a:endParaRPr>
            </a:p>
          </p:txBody>
        </p:sp>
        <p:sp>
          <p:nvSpPr>
            <p:cNvPr id="11573" name="Rectangle 309"/>
            <p:cNvSpPr>
              <a:spLocks noChangeArrowheads="1"/>
            </p:cNvSpPr>
            <p:nvPr/>
          </p:nvSpPr>
          <p:spPr bwMode="auto">
            <a:xfrm>
              <a:off x="4725" y="3175"/>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-12.3</a:t>
              </a:r>
              <a:endParaRPr lang="en-US" altLang="en-US" sz="1400" i="1">
                <a:solidFill>
                  <a:srgbClr val="0000FF"/>
                </a:solidFill>
              </a:endParaRPr>
            </a:p>
          </p:txBody>
        </p:sp>
        <p:sp>
          <p:nvSpPr>
            <p:cNvPr id="11574" name="Rectangle 310"/>
            <p:cNvSpPr>
              <a:spLocks noChangeArrowheads="1"/>
            </p:cNvSpPr>
            <p:nvPr/>
          </p:nvSpPr>
          <p:spPr bwMode="auto">
            <a:xfrm>
              <a:off x="1280" y="3322"/>
              <a:ext cx="3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Fitness</a:t>
              </a:r>
              <a:endParaRPr lang="en-US" altLang="en-US" sz="1400" i="1">
                <a:solidFill>
                  <a:srgbClr val="0000FF"/>
                </a:solidFill>
              </a:endParaRPr>
            </a:p>
          </p:txBody>
        </p:sp>
        <p:sp>
          <p:nvSpPr>
            <p:cNvPr id="11575" name="Rectangle 311"/>
            <p:cNvSpPr>
              <a:spLocks noChangeArrowheads="1"/>
            </p:cNvSpPr>
            <p:nvPr/>
          </p:nvSpPr>
          <p:spPr bwMode="auto">
            <a:xfrm>
              <a:off x="1768" y="3322"/>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12</a:t>
              </a:r>
              <a:endParaRPr lang="en-US" altLang="en-US" sz="1400" i="1">
                <a:solidFill>
                  <a:srgbClr val="0000FF"/>
                </a:solidFill>
              </a:endParaRPr>
            </a:p>
          </p:txBody>
        </p:sp>
        <p:sp>
          <p:nvSpPr>
            <p:cNvPr id="11576" name="Rectangle 312"/>
            <p:cNvSpPr>
              <a:spLocks noChangeArrowheads="1"/>
            </p:cNvSpPr>
            <p:nvPr/>
          </p:nvSpPr>
          <p:spPr bwMode="auto">
            <a:xfrm>
              <a:off x="2115" y="332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28.6</a:t>
              </a:r>
              <a:endParaRPr lang="en-US" altLang="en-US" sz="1400" i="1">
                <a:solidFill>
                  <a:srgbClr val="0000FF"/>
                </a:solidFill>
              </a:endParaRPr>
            </a:p>
          </p:txBody>
        </p:sp>
        <p:sp>
          <p:nvSpPr>
            <p:cNvPr id="11577" name="Rectangle 313"/>
            <p:cNvSpPr>
              <a:spLocks noChangeArrowheads="1"/>
            </p:cNvSpPr>
            <p:nvPr/>
          </p:nvSpPr>
          <p:spPr bwMode="auto">
            <a:xfrm>
              <a:off x="2677" y="332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7</a:t>
              </a:r>
              <a:endParaRPr lang="en-US" altLang="en-US" sz="1400" i="1">
                <a:solidFill>
                  <a:srgbClr val="0000FF"/>
                </a:solidFill>
              </a:endParaRPr>
            </a:p>
          </p:txBody>
        </p:sp>
        <p:sp>
          <p:nvSpPr>
            <p:cNvPr id="11578" name="Rectangle 314"/>
            <p:cNvSpPr>
              <a:spLocks noChangeArrowheads="1"/>
            </p:cNvSpPr>
            <p:nvPr/>
          </p:nvSpPr>
          <p:spPr bwMode="auto">
            <a:xfrm>
              <a:off x="3017" y="332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5</a:t>
              </a:r>
              <a:endParaRPr lang="en-US" altLang="en-US" sz="1400" i="1">
                <a:solidFill>
                  <a:srgbClr val="0000FF"/>
                </a:solidFill>
              </a:endParaRPr>
            </a:p>
          </p:txBody>
        </p:sp>
        <p:sp>
          <p:nvSpPr>
            <p:cNvPr id="11579" name="Rectangle 315"/>
            <p:cNvSpPr>
              <a:spLocks noChangeArrowheads="1"/>
            </p:cNvSpPr>
            <p:nvPr/>
          </p:nvSpPr>
          <p:spPr bwMode="auto">
            <a:xfrm>
              <a:off x="3224" y="332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22.7</a:t>
              </a:r>
              <a:endParaRPr lang="en-US" altLang="en-US" sz="1400" i="1">
                <a:solidFill>
                  <a:srgbClr val="0000FF"/>
                </a:solidFill>
              </a:endParaRPr>
            </a:p>
          </p:txBody>
        </p:sp>
        <p:sp>
          <p:nvSpPr>
            <p:cNvPr id="11580" name="Rectangle 316"/>
            <p:cNvSpPr>
              <a:spLocks noChangeArrowheads="1"/>
            </p:cNvSpPr>
            <p:nvPr/>
          </p:nvSpPr>
          <p:spPr bwMode="auto">
            <a:xfrm>
              <a:off x="3697" y="332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4</a:t>
              </a:r>
              <a:endParaRPr lang="en-US" altLang="en-US" sz="1400" i="1">
                <a:solidFill>
                  <a:srgbClr val="0000FF"/>
                </a:solidFill>
              </a:endParaRPr>
            </a:p>
          </p:txBody>
        </p:sp>
        <p:sp>
          <p:nvSpPr>
            <p:cNvPr id="11581" name="Rectangle 317"/>
            <p:cNvSpPr>
              <a:spLocks noChangeArrowheads="1"/>
            </p:cNvSpPr>
            <p:nvPr/>
          </p:nvSpPr>
          <p:spPr bwMode="auto">
            <a:xfrm>
              <a:off x="4001" y="332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7</a:t>
              </a:r>
              <a:endParaRPr lang="en-US" altLang="en-US" sz="1400" i="1">
                <a:solidFill>
                  <a:srgbClr val="0000FF"/>
                </a:solidFill>
              </a:endParaRPr>
            </a:p>
          </p:txBody>
        </p:sp>
        <p:sp>
          <p:nvSpPr>
            <p:cNvPr id="11582" name="Rectangle 318"/>
            <p:cNvSpPr>
              <a:spLocks noChangeArrowheads="1"/>
            </p:cNvSpPr>
            <p:nvPr/>
          </p:nvSpPr>
          <p:spPr bwMode="auto">
            <a:xfrm>
              <a:off x="4208" y="332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35.0</a:t>
              </a:r>
              <a:endParaRPr lang="en-US" altLang="en-US" sz="1400" i="1">
                <a:solidFill>
                  <a:srgbClr val="0000FF"/>
                </a:solidFill>
              </a:endParaRPr>
            </a:p>
          </p:txBody>
        </p:sp>
        <p:sp>
          <p:nvSpPr>
            <p:cNvPr id="11583" name="Rectangle 319"/>
            <p:cNvSpPr>
              <a:spLocks noChangeArrowheads="1"/>
            </p:cNvSpPr>
            <p:nvPr/>
          </p:nvSpPr>
          <p:spPr bwMode="auto">
            <a:xfrm>
              <a:off x="4725" y="3322"/>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-12.3</a:t>
              </a:r>
              <a:endParaRPr lang="en-US" altLang="en-US" sz="1400" i="1">
                <a:solidFill>
                  <a:srgbClr val="0000FF"/>
                </a:solidFill>
              </a:endParaRPr>
            </a:p>
          </p:txBody>
        </p:sp>
        <p:sp>
          <p:nvSpPr>
            <p:cNvPr id="11584" name="Rectangle 320"/>
            <p:cNvSpPr>
              <a:spLocks noChangeArrowheads="1"/>
            </p:cNvSpPr>
            <p:nvPr/>
          </p:nvSpPr>
          <p:spPr bwMode="auto">
            <a:xfrm>
              <a:off x="1088" y="3470"/>
              <a:ext cx="54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Drug Abuse</a:t>
              </a:r>
              <a:endParaRPr lang="en-US" altLang="en-US" sz="1400" i="1">
                <a:solidFill>
                  <a:srgbClr val="0000FF"/>
                </a:solidFill>
              </a:endParaRPr>
            </a:p>
          </p:txBody>
        </p:sp>
        <p:sp>
          <p:nvSpPr>
            <p:cNvPr id="11585" name="Rectangle 321"/>
            <p:cNvSpPr>
              <a:spLocks noChangeArrowheads="1"/>
            </p:cNvSpPr>
            <p:nvPr/>
          </p:nvSpPr>
          <p:spPr bwMode="auto">
            <a:xfrm>
              <a:off x="1820"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9</a:t>
              </a:r>
              <a:endParaRPr lang="en-US" altLang="en-US" sz="1400" i="1">
                <a:solidFill>
                  <a:srgbClr val="0000FF"/>
                </a:solidFill>
              </a:endParaRPr>
            </a:p>
          </p:txBody>
        </p:sp>
        <p:sp>
          <p:nvSpPr>
            <p:cNvPr id="11586" name="Rectangle 322"/>
            <p:cNvSpPr>
              <a:spLocks noChangeArrowheads="1"/>
            </p:cNvSpPr>
            <p:nvPr/>
          </p:nvSpPr>
          <p:spPr bwMode="auto">
            <a:xfrm>
              <a:off x="2115" y="347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21.4</a:t>
              </a:r>
              <a:endParaRPr lang="en-US" altLang="en-US" sz="1400" i="1">
                <a:solidFill>
                  <a:srgbClr val="0000FF"/>
                </a:solidFill>
              </a:endParaRPr>
            </a:p>
          </p:txBody>
        </p:sp>
        <p:sp>
          <p:nvSpPr>
            <p:cNvPr id="11587" name="Rectangle 323"/>
            <p:cNvSpPr>
              <a:spLocks noChangeArrowheads="1"/>
            </p:cNvSpPr>
            <p:nvPr/>
          </p:nvSpPr>
          <p:spPr bwMode="auto">
            <a:xfrm>
              <a:off x="2677"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9</a:t>
              </a:r>
              <a:endParaRPr lang="en-US" altLang="en-US" sz="1400" i="1">
                <a:solidFill>
                  <a:srgbClr val="0000FF"/>
                </a:solidFill>
              </a:endParaRPr>
            </a:p>
          </p:txBody>
        </p:sp>
        <p:sp>
          <p:nvSpPr>
            <p:cNvPr id="11588" name="Rectangle 324"/>
            <p:cNvSpPr>
              <a:spLocks noChangeArrowheads="1"/>
            </p:cNvSpPr>
            <p:nvPr/>
          </p:nvSpPr>
          <p:spPr bwMode="auto">
            <a:xfrm>
              <a:off x="3017"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a:t>
              </a:r>
              <a:endParaRPr lang="en-US" altLang="en-US" sz="1400" i="1">
                <a:solidFill>
                  <a:srgbClr val="0000FF"/>
                </a:solidFill>
              </a:endParaRPr>
            </a:p>
          </p:txBody>
        </p:sp>
        <p:sp>
          <p:nvSpPr>
            <p:cNvPr id="11589" name="Rectangle 325"/>
            <p:cNvSpPr>
              <a:spLocks noChangeArrowheads="1"/>
            </p:cNvSpPr>
            <p:nvPr/>
          </p:nvSpPr>
          <p:spPr bwMode="auto">
            <a:xfrm>
              <a:off x="3224" y="347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13.6</a:t>
              </a:r>
              <a:endParaRPr lang="en-US" altLang="en-US" sz="1400" i="1">
                <a:solidFill>
                  <a:srgbClr val="0000FF"/>
                </a:solidFill>
              </a:endParaRPr>
            </a:p>
          </p:txBody>
        </p:sp>
        <p:sp>
          <p:nvSpPr>
            <p:cNvPr id="11590" name="Rectangle 326"/>
            <p:cNvSpPr>
              <a:spLocks noChangeArrowheads="1"/>
            </p:cNvSpPr>
            <p:nvPr/>
          </p:nvSpPr>
          <p:spPr bwMode="auto">
            <a:xfrm>
              <a:off x="3697"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5</a:t>
              </a:r>
              <a:endParaRPr lang="en-US" altLang="en-US" sz="1400" i="1">
                <a:solidFill>
                  <a:srgbClr val="0000FF"/>
                </a:solidFill>
              </a:endParaRPr>
            </a:p>
          </p:txBody>
        </p:sp>
        <p:sp>
          <p:nvSpPr>
            <p:cNvPr id="11591" name="Rectangle 327"/>
            <p:cNvSpPr>
              <a:spLocks noChangeArrowheads="1"/>
            </p:cNvSpPr>
            <p:nvPr/>
          </p:nvSpPr>
          <p:spPr bwMode="auto">
            <a:xfrm>
              <a:off x="4001"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6</a:t>
              </a:r>
              <a:endParaRPr lang="en-US" altLang="en-US" sz="1400" i="1">
                <a:solidFill>
                  <a:srgbClr val="0000FF"/>
                </a:solidFill>
              </a:endParaRPr>
            </a:p>
          </p:txBody>
        </p:sp>
        <p:sp>
          <p:nvSpPr>
            <p:cNvPr id="11592" name="Rectangle 328"/>
            <p:cNvSpPr>
              <a:spLocks noChangeArrowheads="1"/>
            </p:cNvSpPr>
            <p:nvPr/>
          </p:nvSpPr>
          <p:spPr bwMode="auto">
            <a:xfrm>
              <a:off x="4208" y="347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30.0</a:t>
              </a:r>
              <a:endParaRPr lang="en-US" altLang="en-US" sz="1400" i="1">
                <a:solidFill>
                  <a:srgbClr val="0000FF"/>
                </a:solidFill>
              </a:endParaRPr>
            </a:p>
          </p:txBody>
        </p:sp>
        <p:sp>
          <p:nvSpPr>
            <p:cNvPr id="11593" name="Rectangle 329"/>
            <p:cNvSpPr>
              <a:spLocks noChangeArrowheads="1"/>
            </p:cNvSpPr>
            <p:nvPr/>
          </p:nvSpPr>
          <p:spPr bwMode="auto">
            <a:xfrm>
              <a:off x="4725" y="3470"/>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-16.4</a:t>
              </a:r>
              <a:endParaRPr lang="en-US" altLang="en-US" sz="1400" i="1">
                <a:solidFill>
                  <a:srgbClr val="0000FF"/>
                </a:solidFill>
              </a:endParaRPr>
            </a:p>
          </p:txBody>
        </p:sp>
        <p:sp>
          <p:nvSpPr>
            <p:cNvPr id="11594" name="Rectangle 330"/>
            <p:cNvSpPr>
              <a:spLocks noChangeArrowheads="1"/>
            </p:cNvSpPr>
            <p:nvPr/>
          </p:nvSpPr>
          <p:spPr bwMode="auto">
            <a:xfrm>
              <a:off x="954" y="3617"/>
              <a:ext cx="70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Alcohol-related</a:t>
              </a:r>
              <a:endParaRPr lang="en-US" altLang="en-US" sz="1400" i="1">
                <a:solidFill>
                  <a:srgbClr val="0000FF"/>
                </a:solidFill>
              </a:endParaRPr>
            </a:p>
          </p:txBody>
        </p:sp>
        <p:sp>
          <p:nvSpPr>
            <p:cNvPr id="11595" name="Rectangle 331"/>
            <p:cNvSpPr>
              <a:spLocks noChangeArrowheads="1"/>
            </p:cNvSpPr>
            <p:nvPr/>
          </p:nvSpPr>
          <p:spPr bwMode="auto">
            <a:xfrm>
              <a:off x="1768" y="361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16</a:t>
              </a:r>
              <a:endParaRPr lang="en-US" altLang="en-US" sz="1400" i="1">
                <a:solidFill>
                  <a:srgbClr val="0000FF"/>
                </a:solidFill>
              </a:endParaRPr>
            </a:p>
          </p:txBody>
        </p:sp>
        <p:sp>
          <p:nvSpPr>
            <p:cNvPr id="11596" name="Rectangle 332"/>
            <p:cNvSpPr>
              <a:spLocks noChangeArrowheads="1"/>
            </p:cNvSpPr>
            <p:nvPr/>
          </p:nvSpPr>
          <p:spPr bwMode="auto">
            <a:xfrm>
              <a:off x="2115" y="361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38.1</a:t>
              </a:r>
              <a:endParaRPr lang="en-US" altLang="en-US" sz="1400" i="1">
                <a:solidFill>
                  <a:srgbClr val="0000FF"/>
                </a:solidFill>
              </a:endParaRPr>
            </a:p>
          </p:txBody>
        </p:sp>
        <p:sp>
          <p:nvSpPr>
            <p:cNvPr id="11597" name="Rectangle 333"/>
            <p:cNvSpPr>
              <a:spLocks noChangeArrowheads="1"/>
            </p:cNvSpPr>
            <p:nvPr/>
          </p:nvSpPr>
          <p:spPr bwMode="auto">
            <a:xfrm>
              <a:off x="2677" y="361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6</a:t>
              </a:r>
              <a:endParaRPr lang="en-US" altLang="en-US" sz="1400" i="1">
                <a:solidFill>
                  <a:srgbClr val="0000FF"/>
                </a:solidFill>
              </a:endParaRPr>
            </a:p>
          </p:txBody>
        </p:sp>
        <p:sp>
          <p:nvSpPr>
            <p:cNvPr id="11598" name="Rectangle 334"/>
            <p:cNvSpPr>
              <a:spLocks noChangeArrowheads="1"/>
            </p:cNvSpPr>
            <p:nvPr/>
          </p:nvSpPr>
          <p:spPr bwMode="auto">
            <a:xfrm>
              <a:off x="3017" y="361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6</a:t>
              </a:r>
              <a:endParaRPr lang="en-US" altLang="en-US" sz="1400" i="1">
                <a:solidFill>
                  <a:srgbClr val="0000FF"/>
                </a:solidFill>
              </a:endParaRPr>
            </a:p>
          </p:txBody>
        </p:sp>
        <p:sp>
          <p:nvSpPr>
            <p:cNvPr id="11599" name="Rectangle 335"/>
            <p:cNvSpPr>
              <a:spLocks noChangeArrowheads="1"/>
            </p:cNvSpPr>
            <p:nvPr/>
          </p:nvSpPr>
          <p:spPr bwMode="auto">
            <a:xfrm>
              <a:off x="3224" y="361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27.3</a:t>
              </a:r>
              <a:endParaRPr lang="en-US" altLang="en-US" sz="1400" i="1">
                <a:solidFill>
                  <a:srgbClr val="0000FF"/>
                </a:solidFill>
              </a:endParaRPr>
            </a:p>
          </p:txBody>
        </p:sp>
        <p:sp>
          <p:nvSpPr>
            <p:cNvPr id="11600" name="Rectangle 336"/>
            <p:cNvSpPr>
              <a:spLocks noChangeArrowheads="1"/>
            </p:cNvSpPr>
            <p:nvPr/>
          </p:nvSpPr>
          <p:spPr bwMode="auto">
            <a:xfrm>
              <a:off x="3697" y="361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a:t>
              </a:r>
              <a:endParaRPr lang="en-US" altLang="en-US" sz="1400" i="1">
                <a:solidFill>
                  <a:srgbClr val="0000FF"/>
                </a:solidFill>
              </a:endParaRPr>
            </a:p>
          </p:txBody>
        </p:sp>
        <p:sp>
          <p:nvSpPr>
            <p:cNvPr id="11601" name="Rectangle 337"/>
            <p:cNvSpPr>
              <a:spLocks noChangeArrowheads="1"/>
            </p:cNvSpPr>
            <p:nvPr/>
          </p:nvSpPr>
          <p:spPr bwMode="auto">
            <a:xfrm>
              <a:off x="3949" y="361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10</a:t>
              </a:r>
              <a:endParaRPr lang="en-US" altLang="en-US" sz="1400" i="1">
                <a:solidFill>
                  <a:srgbClr val="0000FF"/>
                </a:solidFill>
              </a:endParaRPr>
            </a:p>
          </p:txBody>
        </p:sp>
        <p:sp>
          <p:nvSpPr>
            <p:cNvPr id="11602" name="Rectangle 338"/>
            <p:cNvSpPr>
              <a:spLocks noChangeArrowheads="1"/>
            </p:cNvSpPr>
            <p:nvPr/>
          </p:nvSpPr>
          <p:spPr bwMode="auto">
            <a:xfrm>
              <a:off x="4208" y="361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50.0</a:t>
              </a:r>
              <a:endParaRPr lang="en-US" altLang="en-US" sz="1400" i="1">
                <a:solidFill>
                  <a:srgbClr val="0000FF"/>
                </a:solidFill>
              </a:endParaRPr>
            </a:p>
          </p:txBody>
        </p:sp>
        <p:sp>
          <p:nvSpPr>
            <p:cNvPr id="11603" name="Rectangle 339"/>
            <p:cNvSpPr>
              <a:spLocks noChangeArrowheads="1"/>
            </p:cNvSpPr>
            <p:nvPr/>
          </p:nvSpPr>
          <p:spPr bwMode="auto">
            <a:xfrm>
              <a:off x="4725" y="3618"/>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-22.7</a:t>
              </a:r>
              <a:endParaRPr lang="en-US" altLang="en-US" sz="1400" i="1">
                <a:solidFill>
                  <a:srgbClr val="0000FF"/>
                </a:solidFill>
              </a:endParaRPr>
            </a:p>
          </p:txBody>
        </p:sp>
        <p:sp>
          <p:nvSpPr>
            <p:cNvPr id="11604" name="Rectangle 340"/>
            <p:cNvSpPr>
              <a:spLocks noChangeArrowheads="1"/>
            </p:cNvSpPr>
            <p:nvPr/>
          </p:nvSpPr>
          <p:spPr bwMode="auto">
            <a:xfrm>
              <a:off x="910" y="3765"/>
              <a:ext cx="74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Smoking-related</a:t>
              </a:r>
              <a:endParaRPr lang="en-US" altLang="en-US" sz="1400" i="1">
                <a:solidFill>
                  <a:srgbClr val="0000FF"/>
                </a:solidFill>
              </a:endParaRPr>
            </a:p>
          </p:txBody>
        </p:sp>
        <p:sp>
          <p:nvSpPr>
            <p:cNvPr id="11605" name="Rectangle 341"/>
            <p:cNvSpPr>
              <a:spLocks noChangeArrowheads="1"/>
            </p:cNvSpPr>
            <p:nvPr/>
          </p:nvSpPr>
          <p:spPr bwMode="auto">
            <a:xfrm>
              <a:off x="1768" y="376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11</a:t>
              </a:r>
              <a:endParaRPr lang="en-US" altLang="en-US" sz="1400" i="1">
                <a:solidFill>
                  <a:srgbClr val="0000FF"/>
                </a:solidFill>
              </a:endParaRPr>
            </a:p>
          </p:txBody>
        </p:sp>
        <p:sp>
          <p:nvSpPr>
            <p:cNvPr id="11606" name="Rectangle 342"/>
            <p:cNvSpPr>
              <a:spLocks noChangeArrowheads="1"/>
            </p:cNvSpPr>
            <p:nvPr/>
          </p:nvSpPr>
          <p:spPr bwMode="auto">
            <a:xfrm>
              <a:off x="2115" y="376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26.2</a:t>
              </a:r>
              <a:endParaRPr lang="en-US" altLang="en-US" sz="1400" i="1">
                <a:solidFill>
                  <a:srgbClr val="0000FF"/>
                </a:solidFill>
              </a:endParaRPr>
            </a:p>
          </p:txBody>
        </p:sp>
        <p:sp>
          <p:nvSpPr>
            <p:cNvPr id="11607" name="Rectangle 343"/>
            <p:cNvSpPr>
              <a:spLocks noChangeArrowheads="1"/>
            </p:cNvSpPr>
            <p:nvPr/>
          </p:nvSpPr>
          <p:spPr bwMode="auto">
            <a:xfrm>
              <a:off x="2677" y="376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9</a:t>
              </a:r>
              <a:endParaRPr lang="en-US" altLang="en-US" sz="1400" i="1">
                <a:solidFill>
                  <a:srgbClr val="0000FF"/>
                </a:solidFill>
              </a:endParaRPr>
            </a:p>
          </p:txBody>
        </p:sp>
        <p:sp>
          <p:nvSpPr>
            <p:cNvPr id="11608" name="Rectangle 344"/>
            <p:cNvSpPr>
              <a:spLocks noChangeArrowheads="1"/>
            </p:cNvSpPr>
            <p:nvPr/>
          </p:nvSpPr>
          <p:spPr bwMode="auto">
            <a:xfrm>
              <a:off x="3017" y="376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a:t>
              </a:r>
              <a:endParaRPr lang="en-US" altLang="en-US" sz="1400" i="1">
                <a:solidFill>
                  <a:srgbClr val="0000FF"/>
                </a:solidFill>
              </a:endParaRPr>
            </a:p>
          </p:txBody>
        </p:sp>
        <p:sp>
          <p:nvSpPr>
            <p:cNvPr id="11609" name="Rectangle 345"/>
            <p:cNvSpPr>
              <a:spLocks noChangeArrowheads="1"/>
            </p:cNvSpPr>
            <p:nvPr/>
          </p:nvSpPr>
          <p:spPr bwMode="auto">
            <a:xfrm>
              <a:off x="3224" y="376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13.6</a:t>
              </a:r>
              <a:endParaRPr lang="en-US" altLang="en-US" sz="1400" i="1">
                <a:solidFill>
                  <a:srgbClr val="0000FF"/>
                </a:solidFill>
              </a:endParaRPr>
            </a:p>
          </p:txBody>
        </p:sp>
        <p:sp>
          <p:nvSpPr>
            <p:cNvPr id="11610" name="Rectangle 346"/>
            <p:cNvSpPr>
              <a:spLocks noChangeArrowheads="1"/>
            </p:cNvSpPr>
            <p:nvPr/>
          </p:nvSpPr>
          <p:spPr bwMode="auto">
            <a:xfrm>
              <a:off x="3697" y="376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a:t>
              </a:r>
              <a:endParaRPr lang="en-US" altLang="en-US" sz="1400" i="1">
                <a:solidFill>
                  <a:srgbClr val="0000FF"/>
                </a:solidFill>
              </a:endParaRPr>
            </a:p>
          </p:txBody>
        </p:sp>
        <p:sp>
          <p:nvSpPr>
            <p:cNvPr id="11611" name="Rectangle 347"/>
            <p:cNvSpPr>
              <a:spLocks noChangeArrowheads="1"/>
            </p:cNvSpPr>
            <p:nvPr/>
          </p:nvSpPr>
          <p:spPr bwMode="auto">
            <a:xfrm>
              <a:off x="4001" y="376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8</a:t>
              </a:r>
              <a:endParaRPr lang="en-US" altLang="en-US" sz="1400" i="1">
                <a:solidFill>
                  <a:srgbClr val="0000FF"/>
                </a:solidFill>
              </a:endParaRPr>
            </a:p>
          </p:txBody>
        </p:sp>
        <p:sp>
          <p:nvSpPr>
            <p:cNvPr id="11612" name="Rectangle 348"/>
            <p:cNvSpPr>
              <a:spLocks noChangeArrowheads="1"/>
            </p:cNvSpPr>
            <p:nvPr/>
          </p:nvSpPr>
          <p:spPr bwMode="auto">
            <a:xfrm>
              <a:off x="4208" y="376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40.0</a:t>
              </a:r>
              <a:endParaRPr lang="en-US" altLang="en-US" sz="1400" i="1">
                <a:solidFill>
                  <a:srgbClr val="0000FF"/>
                </a:solidFill>
              </a:endParaRPr>
            </a:p>
          </p:txBody>
        </p:sp>
        <p:sp>
          <p:nvSpPr>
            <p:cNvPr id="11613" name="Rectangle 349"/>
            <p:cNvSpPr>
              <a:spLocks noChangeArrowheads="1"/>
            </p:cNvSpPr>
            <p:nvPr/>
          </p:nvSpPr>
          <p:spPr bwMode="auto">
            <a:xfrm>
              <a:off x="4725" y="3765"/>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-26.4</a:t>
              </a:r>
              <a:endParaRPr lang="en-US" altLang="en-US" sz="1400" i="1">
                <a:solidFill>
                  <a:srgbClr val="0000FF"/>
                </a:solidFill>
              </a:endParaRPr>
            </a:p>
          </p:txBody>
        </p:sp>
        <p:sp>
          <p:nvSpPr>
            <p:cNvPr id="11614" name="Rectangle 350"/>
            <p:cNvSpPr>
              <a:spLocks noChangeArrowheads="1"/>
            </p:cNvSpPr>
            <p:nvPr/>
          </p:nvSpPr>
          <p:spPr bwMode="auto">
            <a:xfrm>
              <a:off x="1272" y="3174"/>
              <a:ext cx="330"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Weight</a:t>
              </a:r>
              <a:endParaRPr lang="en-US" altLang="en-US" sz="1400" i="1">
                <a:solidFill>
                  <a:srgbClr val="0000FF"/>
                </a:solidFill>
              </a:endParaRPr>
            </a:p>
          </p:txBody>
        </p:sp>
        <p:sp>
          <p:nvSpPr>
            <p:cNvPr id="11615" name="Rectangle 351"/>
            <p:cNvSpPr>
              <a:spLocks noChangeArrowheads="1"/>
            </p:cNvSpPr>
            <p:nvPr/>
          </p:nvSpPr>
          <p:spPr bwMode="auto">
            <a:xfrm>
              <a:off x="1768" y="317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12</a:t>
              </a:r>
              <a:endParaRPr lang="en-US" altLang="en-US" sz="1400" i="1">
                <a:solidFill>
                  <a:srgbClr val="0000FF"/>
                </a:solidFill>
              </a:endParaRPr>
            </a:p>
          </p:txBody>
        </p:sp>
        <p:sp>
          <p:nvSpPr>
            <p:cNvPr id="11616" name="Rectangle 352"/>
            <p:cNvSpPr>
              <a:spLocks noChangeArrowheads="1"/>
            </p:cNvSpPr>
            <p:nvPr/>
          </p:nvSpPr>
          <p:spPr bwMode="auto">
            <a:xfrm>
              <a:off x="2115" y="317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28.6</a:t>
              </a:r>
              <a:endParaRPr lang="en-US" altLang="en-US" sz="1400" i="1">
                <a:solidFill>
                  <a:srgbClr val="0000FF"/>
                </a:solidFill>
              </a:endParaRPr>
            </a:p>
          </p:txBody>
        </p:sp>
        <p:sp>
          <p:nvSpPr>
            <p:cNvPr id="11617" name="Rectangle 353"/>
            <p:cNvSpPr>
              <a:spLocks noChangeArrowheads="1"/>
            </p:cNvSpPr>
            <p:nvPr/>
          </p:nvSpPr>
          <p:spPr bwMode="auto">
            <a:xfrm>
              <a:off x="2677" y="317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7</a:t>
              </a:r>
              <a:endParaRPr lang="en-US" altLang="en-US" sz="1400" i="1">
                <a:solidFill>
                  <a:srgbClr val="0000FF"/>
                </a:solidFill>
              </a:endParaRPr>
            </a:p>
          </p:txBody>
        </p:sp>
        <p:sp>
          <p:nvSpPr>
            <p:cNvPr id="11618" name="Rectangle 354"/>
            <p:cNvSpPr>
              <a:spLocks noChangeArrowheads="1"/>
            </p:cNvSpPr>
            <p:nvPr/>
          </p:nvSpPr>
          <p:spPr bwMode="auto">
            <a:xfrm>
              <a:off x="3017" y="317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5</a:t>
              </a:r>
              <a:endParaRPr lang="en-US" altLang="en-US" sz="1400" i="1">
                <a:solidFill>
                  <a:srgbClr val="0000FF"/>
                </a:solidFill>
              </a:endParaRPr>
            </a:p>
          </p:txBody>
        </p:sp>
        <p:sp>
          <p:nvSpPr>
            <p:cNvPr id="11619" name="Rectangle 355"/>
            <p:cNvSpPr>
              <a:spLocks noChangeArrowheads="1"/>
            </p:cNvSpPr>
            <p:nvPr/>
          </p:nvSpPr>
          <p:spPr bwMode="auto">
            <a:xfrm>
              <a:off x="3224" y="317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22.7</a:t>
              </a:r>
              <a:endParaRPr lang="en-US" altLang="en-US" sz="1400" i="1">
                <a:solidFill>
                  <a:srgbClr val="0000FF"/>
                </a:solidFill>
              </a:endParaRPr>
            </a:p>
          </p:txBody>
        </p:sp>
        <p:sp>
          <p:nvSpPr>
            <p:cNvPr id="11620" name="Rectangle 356"/>
            <p:cNvSpPr>
              <a:spLocks noChangeArrowheads="1"/>
            </p:cNvSpPr>
            <p:nvPr/>
          </p:nvSpPr>
          <p:spPr bwMode="auto">
            <a:xfrm>
              <a:off x="3697" y="317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4</a:t>
              </a:r>
              <a:endParaRPr lang="en-US" altLang="en-US" sz="1400" i="1">
                <a:solidFill>
                  <a:srgbClr val="0000FF"/>
                </a:solidFill>
              </a:endParaRPr>
            </a:p>
          </p:txBody>
        </p:sp>
        <p:sp>
          <p:nvSpPr>
            <p:cNvPr id="11621" name="Rectangle 357"/>
            <p:cNvSpPr>
              <a:spLocks noChangeArrowheads="1"/>
            </p:cNvSpPr>
            <p:nvPr/>
          </p:nvSpPr>
          <p:spPr bwMode="auto">
            <a:xfrm>
              <a:off x="4001" y="317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7</a:t>
              </a:r>
              <a:endParaRPr lang="en-US" altLang="en-US" sz="1400" i="1">
                <a:solidFill>
                  <a:srgbClr val="0000FF"/>
                </a:solidFill>
              </a:endParaRPr>
            </a:p>
          </p:txBody>
        </p:sp>
        <p:sp>
          <p:nvSpPr>
            <p:cNvPr id="11622" name="Rectangle 358"/>
            <p:cNvSpPr>
              <a:spLocks noChangeArrowheads="1"/>
            </p:cNvSpPr>
            <p:nvPr/>
          </p:nvSpPr>
          <p:spPr bwMode="auto">
            <a:xfrm>
              <a:off x="4208" y="317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35.0</a:t>
              </a:r>
              <a:endParaRPr lang="en-US" altLang="en-US" sz="1400" i="1">
                <a:solidFill>
                  <a:srgbClr val="0000FF"/>
                </a:solidFill>
              </a:endParaRPr>
            </a:p>
          </p:txBody>
        </p:sp>
        <p:sp>
          <p:nvSpPr>
            <p:cNvPr id="11623" name="Rectangle 359"/>
            <p:cNvSpPr>
              <a:spLocks noChangeArrowheads="1"/>
            </p:cNvSpPr>
            <p:nvPr/>
          </p:nvSpPr>
          <p:spPr bwMode="auto">
            <a:xfrm>
              <a:off x="4725" y="3175"/>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-12.3</a:t>
              </a:r>
              <a:endParaRPr lang="en-US" altLang="en-US" sz="1400" i="1">
                <a:solidFill>
                  <a:srgbClr val="0000FF"/>
                </a:solidFill>
              </a:endParaRPr>
            </a:p>
          </p:txBody>
        </p:sp>
        <p:sp>
          <p:nvSpPr>
            <p:cNvPr id="11624" name="Rectangle 360"/>
            <p:cNvSpPr>
              <a:spLocks noChangeArrowheads="1"/>
            </p:cNvSpPr>
            <p:nvPr/>
          </p:nvSpPr>
          <p:spPr bwMode="auto">
            <a:xfrm>
              <a:off x="1280" y="3322"/>
              <a:ext cx="318"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Fitness</a:t>
              </a:r>
              <a:endParaRPr lang="en-US" altLang="en-US" sz="1400" i="1">
                <a:solidFill>
                  <a:srgbClr val="0000FF"/>
                </a:solidFill>
              </a:endParaRPr>
            </a:p>
          </p:txBody>
        </p:sp>
        <p:sp>
          <p:nvSpPr>
            <p:cNvPr id="11625" name="Rectangle 361"/>
            <p:cNvSpPr>
              <a:spLocks noChangeArrowheads="1"/>
            </p:cNvSpPr>
            <p:nvPr/>
          </p:nvSpPr>
          <p:spPr bwMode="auto">
            <a:xfrm>
              <a:off x="1768" y="3322"/>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12</a:t>
              </a:r>
              <a:endParaRPr lang="en-US" altLang="en-US" sz="1400" i="1">
                <a:solidFill>
                  <a:srgbClr val="0000FF"/>
                </a:solidFill>
              </a:endParaRPr>
            </a:p>
          </p:txBody>
        </p:sp>
        <p:sp>
          <p:nvSpPr>
            <p:cNvPr id="11626" name="Rectangle 362"/>
            <p:cNvSpPr>
              <a:spLocks noChangeArrowheads="1"/>
            </p:cNvSpPr>
            <p:nvPr/>
          </p:nvSpPr>
          <p:spPr bwMode="auto">
            <a:xfrm>
              <a:off x="2115" y="332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28.6</a:t>
              </a:r>
              <a:endParaRPr lang="en-US" altLang="en-US" sz="1400" i="1">
                <a:solidFill>
                  <a:srgbClr val="0000FF"/>
                </a:solidFill>
              </a:endParaRPr>
            </a:p>
          </p:txBody>
        </p:sp>
        <p:sp>
          <p:nvSpPr>
            <p:cNvPr id="11627" name="Rectangle 363"/>
            <p:cNvSpPr>
              <a:spLocks noChangeArrowheads="1"/>
            </p:cNvSpPr>
            <p:nvPr/>
          </p:nvSpPr>
          <p:spPr bwMode="auto">
            <a:xfrm>
              <a:off x="2677" y="332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7</a:t>
              </a:r>
              <a:endParaRPr lang="en-US" altLang="en-US" sz="1400" i="1">
                <a:solidFill>
                  <a:srgbClr val="0000FF"/>
                </a:solidFill>
              </a:endParaRPr>
            </a:p>
          </p:txBody>
        </p:sp>
        <p:sp>
          <p:nvSpPr>
            <p:cNvPr id="11628" name="Rectangle 364"/>
            <p:cNvSpPr>
              <a:spLocks noChangeArrowheads="1"/>
            </p:cNvSpPr>
            <p:nvPr/>
          </p:nvSpPr>
          <p:spPr bwMode="auto">
            <a:xfrm>
              <a:off x="3017" y="332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5</a:t>
              </a:r>
              <a:endParaRPr lang="en-US" altLang="en-US" sz="1400" i="1">
                <a:solidFill>
                  <a:srgbClr val="0000FF"/>
                </a:solidFill>
              </a:endParaRPr>
            </a:p>
          </p:txBody>
        </p:sp>
        <p:sp>
          <p:nvSpPr>
            <p:cNvPr id="11629" name="Rectangle 365"/>
            <p:cNvSpPr>
              <a:spLocks noChangeArrowheads="1"/>
            </p:cNvSpPr>
            <p:nvPr/>
          </p:nvSpPr>
          <p:spPr bwMode="auto">
            <a:xfrm>
              <a:off x="3224" y="332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22.7</a:t>
              </a:r>
              <a:endParaRPr lang="en-US" altLang="en-US" sz="1400" i="1">
                <a:solidFill>
                  <a:srgbClr val="0000FF"/>
                </a:solidFill>
              </a:endParaRPr>
            </a:p>
          </p:txBody>
        </p:sp>
        <p:sp>
          <p:nvSpPr>
            <p:cNvPr id="11630" name="Rectangle 366"/>
            <p:cNvSpPr>
              <a:spLocks noChangeArrowheads="1"/>
            </p:cNvSpPr>
            <p:nvPr/>
          </p:nvSpPr>
          <p:spPr bwMode="auto">
            <a:xfrm>
              <a:off x="3697" y="332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4</a:t>
              </a:r>
              <a:endParaRPr lang="en-US" altLang="en-US" sz="1400" i="1">
                <a:solidFill>
                  <a:srgbClr val="0000FF"/>
                </a:solidFill>
              </a:endParaRPr>
            </a:p>
          </p:txBody>
        </p:sp>
        <p:sp>
          <p:nvSpPr>
            <p:cNvPr id="11631" name="Rectangle 367"/>
            <p:cNvSpPr>
              <a:spLocks noChangeArrowheads="1"/>
            </p:cNvSpPr>
            <p:nvPr/>
          </p:nvSpPr>
          <p:spPr bwMode="auto">
            <a:xfrm>
              <a:off x="4001" y="3322"/>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7</a:t>
              </a:r>
              <a:endParaRPr lang="en-US" altLang="en-US" sz="1400" i="1">
                <a:solidFill>
                  <a:srgbClr val="0000FF"/>
                </a:solidFill>
              </a:endParaRPr>
            </a:p>
          </p:txBody>
        </p:sp>
        <p:sp>
          <p:nvSpPr>
            <p:cNvPr id="11632" name="Rectangle 368"/>
            <p:cNvSpPr>
              <a:spLocks noChangeArrowheads="1"/>
            </p:cNvSpPr>
            <p:nvPr/>
          </p:nvSpPr>
          <p:spPr bwMode="auto">
            <a:xfrm>
              <a:off x="4208" y="3322"/>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35.0</a:t>
              </a:r>
              <a:endParaRPr lang="en-US" altLang="en-US" sz="1400" i="1">
                <a:solidFill>
                  <a:srgbClr val="0000FF"/>
                </a:solidFill>
              </a:endParaRPr>
            </a:p>
          </p:txBody>
        </p:sp>
        <p:sp>
          <p:nvSpPr>
            <p:cNvPr id="11633" name="Rectangle 369"/>
            <p:cNvSpPr>
              <a:spLocks noChangeArrowheads="1"/>
            </p:cNvSpPr>
            <p:nvPr/>
          </p:nvSpPr>
          <p:spPr bwMode="auto">
            <a:xfrm>
              <a:off x="4725" y="3322"/>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-12.3</a:t>
              </a:r>
              <a:endParaRPr lang="en-US" altLang="en-US" sz="1400" i="1">
                <a:solidFill>
                  <a:srgbClr val="0000FF"/>
                </a:solidFill>
              </a:endParaRPr>
            </a:p>
          </p:txBody>
        </p:sp>
        <p:sp>
          <p:nvSpPr>
            <p:cNvPr id="11634" name="Rectangle 370"/>
            <p:cNvSpPr>
              <a:spLocks noChangeArrowheads="1"/>
            </p:cNvSpPr>
            <p:nvPr/>
          </p:nvSpPr>
          <p:spPr bwMode="auto">
            <a:xfrm>
              <a:off x="1088" y="3470"/>
              <a:ext cx="545"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Drug Abuse</a:t>
              </a:r>
              <a:endParaRPr lang="en-US" altLang="en-US" sz="1400" i="1">
                <a:solidFill>
                  <a:srgbClr val="0000FF"/>
                </a:solidFill>
              </a:endParaRPr>
            </a:p>
          </p:txBody>
        </p:sp>
        <p:sp>
          <p:nvSpPr>
            <p:cNvPr id="11635" name="Rectangle 371"/>
            <p:cNvSpPr>
              <a:spLocks noChangeArrowheads="1"/>
            </p:cNvSpPr>
            <p:nvPr/>
          </p:nvSpPr>
          <p:spPr bwMode="auto">
            <a:xfrm>
              <a:off x="1820"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9</a:t>
              </a:r>
              <a:endParaRPr lang="en-US" altLang="en-US" sz="1400" i="1">
                <a:solidFill>
                  <a:srgbClr val="0000FF"/>
                </a:solidFill>
              </a:endParaRPr>
            </a:p>
          </p:txBody>
        </p:sp>
        <p:sp>
          <p:nvSpPr>
            <p:cNvPr id="11636" name="Rectangle 372"/>
            <p:cNvSpPr>
              <a:spLocks noChangeArrowheads="1"/>
            </p:cNvSpPr>
            <p:nvPr/>
          </p:nvSpPr>
          <p:spPr bwMode="auto">
            <a:xfrm>
              <a:off x="2115" y="347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21.4</a:t>
              </a:r>
              <a:endParaRPr lang="en-US" altLang="en-US" sz="1400" i="1">
                <a:solidFill>
                  <a:srgbClr val="0000FF"/>
                </a:solidFill>
              </a:endParaRPr>
            </a:p>
          </p:txBody>
        </p:sp>
        <p:sp>
          <p:nvSpPr>
            <p:cNvPr id="11637" name="Rectangle 373"/>
            <p:cNvSpPr>
              <a:spLocks noChangeArrowheads="1"/>
            </p:cNvSpPr>
            <p:nvPr/>
          </p:nvSpPr>
          <p:spPr bwMode="auto">
            <a:xfrm>
              <a:off x="2677"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9</a:t>
              </a:r>
              <a:endParaRPr lang="en-US" altLang="en-US" sz="1400" i="1">
                <a:solidFill>
                  <a:srgbClr val="0000FF"/>
                </a:solidFill>
              </a:endParaRPr>
            </a:p>
          </p:txBody>
        </p:sp>
        <p:sp>
          <p:nvSpPr>
            <p:cNvPr id="11638" name="Rectangle 374"/>
            <p:cNvSpPr>
              <a:spLocks noChangeArrowheads="1"/>
            </p:cNvSpPr>
            <p:nvPr/>
          </p:nvSpPr>
          <p:spPr bwMode="auto">
            <a:xfrm>
              <a:off x="3017"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a:t>
              </a:r>
              <a:endParaRPr lang="en-US" altLang="en-US" sz="1400" i="1">
                <a:solidFill>
                  <a:srgbClr val="0000FF"/>
                </a:solidFill>
              </a:endParaRPr>
            </a:p>
          </p:txBody>
        </p:sp>
        <p:sp>
          <p:nvSpPr>
            <p:cNvPr id="11639" name="Rectangle 375"/>
            <p:cNvSpPr>
              <a:spLocks noChangeArrowheads="1"/>
            </p:cNvSpPr>
            <p:nvPr/>
          </p:nvSpPr>
          <p:spPr bwMode="auto">
            <a:xfrm>
              <a:off x="3224" y="347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13.6</a:t>
              </a:r>
              <a:endParaRPr lang="en-US" altLang="en-US" sz="1400" i="1">
                <a:solidFill>
                  <a:srgbClr val="0000FF"/>
                </a:solidFill>
              </a:endParaRPr>
            </a:p>
          </p:txBody>
        </p:sp>
        <p:sp>
          <p:nvSpPr>
            <p:cNvPr id="11640" name="Rectangle 376"/>
            <p:cNvSpPr>
              <a:spLocks noChangeArrowheads="1"/>
            </p:cNvSpPr>
            <p:nvPr/>
          </p:nvSpPr>
          <p:spPr bwMode="auto">
            <a:xfrm>
              <a:off x="3697"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5</a:t>
              </a:r>
              <a:endParaRPr lang="en-US" altLang="en-US" sz="1400" i="1">
                <a:solidFill>
                  <a:srgbClr val="0000FF"/>
                </a:solidFill>
              </a:endParaRPr>
            </a:p>
          </p:txBody>
        </p:sp>
        <p:sp>
          <p:nvSpPr>
            <p:cNvPr id="11641" name="Rectangle 377"/>
            <p:cNvSpPr>
              <a:spLocks noChangeArrowheads="1"/>
            </p:cNvSpPr>
            <p:nvPr/>
          </p:nvSpPr>
          <p:spPr bwMode="auto">
            <a:xfrm>
              <a:off x="4001" y="3470"/>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6</a:t>
              </a:r>
              <a:endParaRPr lang="en-US" altLang="en-US" sz="1400" i="1">
                <a:solidFill>
                  <a:srgbClr val="0000FF"/>
                </a:solidFill>
              </a:endParaRPr>
            </a:p>
          </p:txBody>
        </p:sp>
        <p:sp>
          <p:nvSpPr>
            <p:cNvPr id="11642" name="Rectangle 378"/>
            <p:cNvSpPr>
              <a:spLocks noChangeArrowheads="1"/>
            </p:cNvSpPr>
            <p:nvPr/>
          </p:nvSpPr>
          <p:spPr bwMode="auto">
            <a:xfrm>
              <a:off x="4208" y="3470"/>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30.0</a:t>
              </a:r>
              <a:endParaRPr lang="en-US" altLang="en-US" sz="1400" i="1">
                <a:solidFill>
                  <a:srgbClr val="0000FF"/>
                </a:solidFill>
              </a:endParaRPr>
            </a:p>
          </p:txBody>
        </p:sp>
        <p:sp>
          <p:nvSpPr>
            <p:cNvPr id="11643" name="Rectangle 379"/>
            <p:cNvSpPr>
              <a:spLocks noChangeArrowheads="1"/>
            </p:cNvSpPr>
            <p:nvPr/>
          </p:nvSpPr>
          <p:spPr bwMode="auto">
            <a:xfrm>
              <a:off x="4725" y="3470"/>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-16.4</a:t>
              </a:r>
              <a:endParaRPr lang="en-US" altLang="en-US" sz="1400" i="1">
                <a:solidFill>
                  <a:srgbClr val="0000FF"/>
                </a:solidFill>
              </a:endParaRPr>
            </a:p>
          </p:txBody>
        </p:sp>
        <p:sp>
          <p:nvSpPr>
            <p:cNvPr id="11644" name="Rectangle 380"/>
            <p:cNvSpPr>
              <a:spLocks noChangeArrowheads="1"/>
            </p:cNvSpPr>
            <p:nvPr/>
          </p:nvSpPr>
          <p:spPr bwMode="auto">
            <a:xfrm>
              <a:off x="954" y="3617"/>
              <a:ext cx="70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Alcohol-related</a:t>
              </a:r>
              <a:endParaRPr lang="en-US" altLang="en-US" sz="1400" i="1">
                <a:solidFill>
                  <a:srgbClr val="0000FF"/>
                </a:solidFill>
              </a:endParaRPr>
            </a:p>
          </p:txBody>
        </p:sp>
        <p:sp>
          <p:nvSpPr>
            <p:cNvPr id="11645" name="Rectangle 381"/>
            <p:cNvSpPr>
              <a:spLocks noChangeArrowheads="1"/>
            </p:cNvSpPr>
            <p:nvPr/>
          </p:nvSpPr>
          <p:spPr bwMode="auto">
            <a:xfrm>
              <a:off x="1768" y="361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16</a:t>
              </a:r>
              <a:endParaRPr lang="en-US" altLang="en-US" sz="1400" i="1">
                <a:solidFill>
                  <a:srgbClr val="0000FF"/>
                </a:solidFill>
              </a:endParaRPr>
            </a:p>
          </p:txBody>
        </p:sp>
        <p:sp>
          <p:nvSpPr>
            <p:cNvPr id="11646" name="Rectangle 382"/>
            <p:cNvSpPr>
              <a:spLocks noChangeArrowheads="1"/>
            </p:cNvSpPr>
            <p:nvPr/>
          </p:nvSpPr>
          <p:spPr bwMode="auto">
            <a:xfrm>
              <a:off x="2115" y="361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38.1</a:t>
              </a:r>
              <a:endParaRPr lang="en-US" altLang="en-US" sz="1400" i="1">
                <a:solidFill>
                  <a:srgbClr val="0000FF"/>
                </a:solidFill>
              </a:endParaRPr>
            </a:p>
          </p:txBody>
        </p:sp>
        <p:sp>
          <p:nvSpPr>
            <p:cNvPr id="11647" name="Rectangle 383"/>
            <p:cNvSpPr>
              <a:spLocks noChangeArrowheads="1"/>
            </p:cNvSpPr>
            <p:nvPr/>
          </p:nvSpPr>
          <p:spPr bwMode="auto">
            <a:xfrm>
              <a:off x="2677" y="361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6</a:t>
              </a:r>
              <a:endParaRPr lang="en-US" altLang="en-US" sz="1400" i="1">
                <a:solidFill>
                  <a:srgbClr val="0000FF"/>
                </a:solidFill>
              </a:endParaRPr>
            </a:p>
          </p:txBody>
        </p:sp>
        <p:sp>
          <p:nvSpPr>
            <p:cNvPr id="11648" name="Rectangle 384"/>
            <p:cNvSpPr>
              <a:spLocks noChangeArrowheads="1"/>
            </p:cNvSpPr>
            <p:nvPr/>
          </p:nvSpPr>
          <p:spPr bwMode="auto">
            <a:xfrm>
              <a:off x="3017" y="361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6</a:t>
              </a:r>
              <a:endParaRPr lang="en-US" altLang="en-US" sz="1400" i="1">
                <a:solidFill>
                  <a:srgbClr val="0000FF"/>
                </a:solidFill>
              </a:endParaRPr>
            </a:p>
          </p:txBody>
        </p:sp>
        <p:sp>
          <p:nvSpPr>
            <p:cNvPr id="11649" name="Rectangle 385"/>
            <p:cNvSpPr>
              <a:spLocks noChangeArrowheads="1"/>
            </p:cNvSpPr>
            <p:nvPr/>
          </p:nvSpPr>
          <p:spPr bwMode="auto">
            <a:xfrm>
              <a:off x="3224" y="361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27.3</a:t>
              </a:r>
              <a:endParaRPr lang="en-US" altLang="en-US" sz="1400" i="1">
                <a:solidFill>
                  <a:srgbClr val="0000FF"/>
                </a:solidFill>
              </a:endParaRPr>
            </a:p>
          </p:txBody>
        </p:sp>
        <p:sp>
          <p:nvSpPr>
            <p:cNvPr id="11650" name="Rectangle 386"/>
            <p:cNvSpPr>
              <a:spLocks noChangeArrowheads="1"/>
            </p:cNvSpPr>
            <p:nvPr/>
          </p:nvSpPr>
          <p:spPr bwMode="auto">
            <a:xfrm>
              <a:off x="3697" y="3618"/>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a:t>
              </a:r>
              <a:endParaRPr lang="en-US" altLang="en-US" sz="1400" i="1">
                <a:solidFill>
                  <a:srgbClr val="0000FF"/>
                </a:solidFill>
              </a:endParaRPr>
            </a:p>
          </p:txBody>
        </p:sp>
        <p:sp>
          <p:nvSpPr>
            <p:cNvPr id="11651" name="Rectangle 387"/>
            <p:cNvSpPr>
              <a:spLocks noChangeArrowheads="1"/>
            </p:cNvSpPr>
            <p:nvPr/>
          </p:nvSpPr>
          <p:spPr bwMode="auto">
            <a:xfrm>
              <a:off x="3949" y="3618"/>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10</a:t>
              </a:r>
              <a:endParaRPr lang="en-US" altLang="en-US" sz="1400" i="1">
                <a:solidFill>
                  <a:srgbClr val="0000FF"/>
                </a:solidFill>
              </a:endParaRPr>
            </a:p>
          </p:txBody>
        </p:sp>
        <p:sp>
          <p:nvSpPr>
            <p:cNvPr id="11652" name="Rectangle 388"/>
            <p:cNvSpPr>
              <a:spLocks noChangeArrowheads="1"/>
            </p:cNvSpPr>
            <p:nvPr/>
          </p:nvSpPr>
          <p:spPr bwMode="auto">
            <a:xfrm>
              <a:off x="4208" y="3618"/>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50.0</a:t>
              </a:r>
              <a:endParaRPr lang="en-US" altLang="en-US" sz="1400" i="1">
                <a:solidFill>
                  <a:srgbClr val="0000FF"/>
                </a:solidFill>
              </a:endParaRPr>
            </a:p>
          </p:txBody>
        </p:sp>
        <p:sp>
          <p:nvSpPr>
            <p:cNvPr id="11653" name="Rectangle 389"/>
            <p:cNvSpPr>
              <a:spLocks noChangeArrowheads="1"/>
            </p:cNvSpPr>
            <p:nvPr/>
          </p:nvSpPr>
          <p:spPr bwMode="auto">
            <a:xfrm>
              <a:off x="4725" y="3618"/>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-22.7</a:t>
              </a:r>
              <a:endParaRPr lang="en-US" altLang="en-US" sz="1400" i="1">
                <a:solidFill>
                  <a:srgbClr val="0000FF"/>
                </a:solidFill>
              </a:endParaRPr>
            </a:p>
          </p:txBody>
        </p:sp>
        <p:sp>
          <p:nvSpPr>
            <p:cNvPr id="11654" name="Rectangle 390"/>
            <p:cNvSpPr>
              <a:spLocks noChangeArrowheads="1"/>
            </p:cNvSpPr>
            <p:nvPr/>
          </p:nvSpPr>
          <p:spPr bwMode="auto">
            <a:xfrm>
              <a:off x="910" y="3765"/>
              <a:ext cx="74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Smoking-related</a:t>
              </a:r>
              <a:endParaRPr lang="en-US" altLang="en-US" sz="1400" i="1">
                <a:solidFill>
                  <a:srgbClr val="0000FF"/>
                </a:solidFill>
              </a:endParaRPr>
            </a:p>
          </p:txBody>
        </p:sp>
        <p:sp>
          <p:nvSpPr>
            <p:cNvPr id="11655" name="Rectangle 391"/>
            <p:cNvSpPr>
              <a:spLocks noChangeArrowheads="1"/>
            </p:cNvSpPr>
            <p:nvPr/>
          </p:nvSpPr>
          <p:spPr bwMode="auto">
            <a:xfrm>
              <a:off x="1768" y="3765"/>
              <a:ext cx="11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11</a:t>
              </a:r>
              <a:endParaRPr lang="en-US" altLang="en-US" sz="1400" i="1">
                <a:solidFill>
                  <a:srgbClr val="0000FF"/>
                </a:solidFill>
              </a:endParaRPr>
            </a:p>
          </p:txBody>
        </p:sp>
        <p:sp>
          <p:nvSpPr>
            <p:cNvPr id="11656" name="Rectangle 392"/>
            <p:cNvSpPr>
              <a:spLocks noChangeArrowheads="1"/>
            </p:cNvSpPr>
            <p:nvPr/>
          </p:nvSpPr>
          <p:spPr bwMode="auto">
            <a:xfrm>
              <a:off x="2115" y="376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26.2</a:t>
              </a:r>
              <a:endParaRPr lang="en-US" altLang="en-US" sz="1400" i="1">
                <a:solidFill>
                  <a:srgbClr val="0000FF"/>
                </a:solidFill>
              </a:endParaRPr>
            </a:p>
          </p:txBody>
        </p:sp>
        <p:sp>
          <p:nvSpPr>
            <p:cNvPr id="11657" name="Rectangle 393"/>
            <p:cNvSpPr>
              <a:spLocks noChangeArrowheads="1"/>
            </p:cNvSpPr>
            <p:nvPr/>
          </p:nvSpPr>
          <p:spPr bwMode="auto">
            <a:xfrm>
              <a:off x="2677" y="376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9</a:t>
              </a:r>
              <a:endParaRPr lang="en-US" altLang="en-US" sz="1400" i="1">
                <a:solidFill>
                  <a:srgbClr val="0000FF"/>
                </a:solidFill>
              </a:endParaRPr>
            </a:p>
          </p:txBody>
        </p:sp>
        <p:sp>
          <p:nvSpPr>
            <p:cNvPr id="11658" name="Rectangle 394"/>
            <p:cNvSpPr>
              <a:spLocks noChangeArrowheads="1"/>
            </p:cNvSpPr>
            <p:nvPr/>
          </p:nvSpPr>
          <p:spPr bwMode="auto">
            <a:xfrm>
              <a:off x="3017" y="376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a:t>
              </a:r>
              <a:endParaRPr lang="en-US" altLang="en-US" sz="1400" i="1">
                <a:solidFill>
                  <a:srgbClr val="0000FF"/>
                </a:solidFill>
              </a:endParaRPr>
            </a:p>
          </p:txBody>
        </p:sp>
        <p:sp>
          <p:nvSpPr>
            <p:cNvPr id="11659" name="Rectangle 395"/>
            <p:cNvSpPr>
              <a:spLocks noChangeArrowheads="1"/>
            </p:cNvSpPr>
            <p:nvPr/>
          </p:nvSpPr>
          <p:spPr bwMode="auto">
            <a:xfrm>
              <a:off x="3224" y="376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13.6</a:t>
              </a:r>
              <a:endParaRPr lang="en-US" altLang="en-US" sz="1400" i="1">
                <a:solidFill>
                  <a:srgbClr val="0000FF"/>
                </a:solidFill>
              </a:endParaRPr>
            </a:p>
          </p:txBody>
        </p:sp>
        <p:sp>
          <p:nvSpPr>
            <p:cNvPr id="11660" name="Rectangle 396"/>
            <p:cNvSpPr>
              <a:spLocks noChangeArrowheads="1"/>
            </p:cNvSpPr>
            <p:nvPr/>
          </p:nvSpPr>
          <p:spPr bwMode="auto">
            <a:xfrm>
              <a:off x="3697" y="376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3</a:t>
              </a:r>
              <a:endParaRPr lang="en-US" altLang="en-US" sz="1400" i="1">
                <a:solidFill>
                  <a:srgbClr val="0000FF"/>
                </a:solidFill>
              </a:endParaRPr>
            </a:p>
          </p:txBody>
        </p:sp>
        <p:sp>
          <p:nvSpPr>
            <p:cNvPr id="11661" name="Rectangle 397"/>
            <p:cNvSpPr>
              <a:spLocks noChangeArrowheads="1"/>
            </p:cNvSpPr>
            <p:nvPr/>
          </p:nvSpPr>
          <p:spPr bwMode="auto">
            <a:xfrm>
              <a:off x="4001" y="3765"/>
              <a:ext cx="5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8</a:t>
              </a:r>
              <a:endParaRPr lang="en-US" altLang="en-US" sz="1400" i="1">
                <a:solidFill>
                  <a:srgbClr val="0000FF"/>
                </a:solidFill>
              </a:endParaRPr>
            </a:p>
          </p:txBody>
        </p:sp>
        <p:sp>
          <p:nvSpPr>
            <p:cNvPr id="11662" name="Rectangle 398"/>
            <p:cNvSpPr>
              <a:spLocks noChangeArrowheads="1"/>
            </p:cNvSpPr>
            <p:nvPr/>
          </p:nvSpPr>
          <p:spPr bwMode="auto">
            <a:xfrm>
              <a:off x="4208" y="3765"/>
              <a:ext cx="196"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40.0</a:t>
              </a:r>
              <a:endParaRPr lang="en-US" altLang="en-US" sz="1400" i="1">
                <a:solidFill>
                  <a:srgbClr val="0000FF"/>
                </a:solidFill>
              </a:endParaRPr>
            </a:p>
          </p:txBody>
        </p:sp>
        <p:sp>
          <p:nvSpPr>
            <p:cNvPr id="11663" name="Rectangle 399"/>
            <p:cNvSpPr>
              <a:spLocks noChangeArrowheads="1"/>
            </p:cNvSpPr>
            <p:nvPr/>
          </p:nvSpPr>
          <p:spPr bwMode="auto">
            <a:xfrm>
              <a:off x="4725" y="3765"/>
              <a:ext cx="23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400">
                  <a:solidFill>
                    <a:srgbClr val="0000FF"/>
                  </a:solidFill>
                </a:rPr>
                <a:t>-26.4</a:t>
              </a:r>
              <a:endParaRPr lang="en-US" altLang="en-US" sz="1400" i="1">
                <a:solidFill>
                  <a:srgbClr val="0000FF"/>
                </a:solidFill>
              </a:endParaRPr>
            </a:p>
          </p:txBody>
        </p:sp>
      </p:grpSp>
      <p:sp>
        <p:nvSpPr>
          <p:cNvPr id="11664" name="Text Box 400"/>
          <p:cNvSpPr txBox="1">
            <a:spLocks noChangeArrowheads="1"/>
          </p:cNvSpPr>
          <p:nvPr/>
        </p:nvSpPr>
        <p:spPr bwMode="auto">
          <a:xfrm>
            <a:off x="201613" y="304800"/>
            <a:ext cx="8789987" cy="67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60000"/>
              </a:lnSpc>
              <a:spcBef>
                <a:spcPct val="50000"/>
              </a:spcBef>
            </a:pPr>
            <a:r>
              <a:rPr lang="en-US" altLang="en-US" sz="2800" dirty="0">
                <a:solidFill>
                  <a:schemeClr val="bg2">
                    <a:lumMod val="50000"/>
                  </a:schemeClr>
                </a:solidFill>
                <a:latin typeface="News Gothic MT"/>
                <a:cs typeface="News Gothic MT"/>
              </a:rPr>
              <a:t>Free List of Adolescents’ Health Related Problems</a:t>
            </a:r>
          </a:p>
          <a:p>
            <a:pPr algn="ctr" eaLnBrk="0" hangingPunct="0">
              <a:lnSpc>
                <a:spcPct val="60000"/>
              </a:lnSpc>
              <a:spcBef>
                <a:spcPct val="50000"/>
              </a:spcBef>
            </a:pPr>
            <a:r>
              <a:rPr lang="en-US" altLang="en-US" dirty="0">
                <a:solidFill>
                  <a:schemeClr val="bg2">
                    <a:lumMod val="50000"/>
                  </a:schemeClr>
                </a:solidFill>
                <a:latin typeface="News Gothic MT"/>
                <a:cs typeface="News Gothic MT"/>
              </a:rPr>
              <a:t>(Sorted by Male/Female Differences)</a:t>
            </a:r>
            <a:endParaRPr lang="en-US" altLang="en-US" sz="2800" dirty="0">
              <a:solidFill>
                <a:schemeClr val="bg2">
                  <a:lumMod val="50000"/>
                </a:schemeClr>
              </a:solidFill>
              <a:latin typeface="News Gothic MT"/>
              <a:cs typeface="News Gothic MT"/>
            </a:endParaRPr>
          </a:p>
        </p:txBody>
      </p:sp>
    </p:spTree>
    <p:extLst>
      <p:ext uri="{BB962C8B-B14F-4D97-AF65-F5344CB8AC3E}">
        <p14:creationId xmlns:p14="http://schemas.microsoft.com/office/powerpoint/2010/main" val="30278115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How much can we learn? </a:t>
            </a:r>
          </a:p>
        </p:txBody>
      </p:sp>
      <p:sp>
        <p:nvSpPr>
          <p:cNvPr id="9219" name="Rectangle 3"/>
          <p:cNvSpPr>
            <a:spLocks noGrp="1" noChangeArrowheads="1"/>
          </p:cNvSpPr>
          <p:nvPr>
            <p:ph idx="1"/>
          </p:nvPr>
        </p:nvSpPr>
        <p:spPr/>
        <p:txBody>
          <a:bodyPr/>
          <a:lstStyle/>
          <a:p>
            <a:pPr eaLnBrk="1" hangingPunct="1">
              <a:lnSpc>
                <a:spcPct val="90000"/>
              </a:lnSpc>
            </a:pPr>
            <a:r>
              <a:rPr lang="en-US" altLang="en-US" sz="2800" dirty="0" smtClean="0"/>
              <a:t>Those 21 people named 423 different animals, and 175 were mentioned just once.</a:t>
            </a:r>
          </a:p>
          <a:p>
            <a:pPr eaLnBrk="1" hangingPunct="1">
              <a:lnSpc>
                <a:spcPct val="90000"/>
              </a:lnSpc>
            </a:pPr>
            <a:r>
              <a:rPr lang="en-US" altLang="en-US" sz="2800" dirty="0" smtClean="0"/>
              <a:t>Most popular: dog, lion, cat, horse, and tiger, named by &gt;90% of informants. </a:t>
            </a:r>
          </a:p>
          <a:p>
            <a:pPr eaLnBrk="1" hangingPunct="1">
              <a:lnSpc>
                <a:spcPct val="90000"/>
              </a:lnSpc>
            </a:pPr>
            <a:r>
              <a:rPr lang="en-US" altLang="en-US" sz="2800" dirty="0" smtClean="0"/>
              <a:t>Only 29 animals were listed by more than half the informants, but 90% of those were mammals. </a:t>
            </a:r>
          </a:p>
          <a:p>
            <a:pPr eaLnBrk="1" hangingPunct="1">
              <a:lnSpc>
                <a:spcPct val="90000"/>
              </a:lnSpc>
            </a:pPr>
            <a:r>
              <a:rPr lang="en-US" altLang="en-US" sz="2800" dirty="0" smtClean="0"/>
              <a:t>By contrast, among the 175 animals named only once, just 27% were mammals.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smtClean="0"/>
              <a:t>Analyzing freelist data</a:t>
            </a:r>
          </a:p>
        </p:txBody>
      </p:sp>
      <p:sp>
        <p:nvSpPr>
          <p:cNvPr id="46083" name="Content Placeholder 2"/>
          <p:cNvSpPr>
            <a:spLocks noGrp="1"/>
          </p:cNvSpPr>
          <p:nvPr>
            <p:ph idx="1"/>
          </p:nvPr>
        </p:nvSpPr>
        <p:spPr>
          <a:xfrm>
            <a:off x="549275" y="1981200"/>
            <a:ext cx="8042276" cy="4343400"/>
          </a:xfrm>
        </p:spPr>
        <p:txBody>
          <a:bodyPr/>
          <a:lstStyle/>
          <a:p>
            <a:pPr eaLnBrk="1" hangingPunct="1"/>
            <a:r>
              <a:rPr lang="en-US" altLang="en-US" dirty="0" smtClean="0"/>
              <a:t>Item co-occurrence allows us to find core and peripheral items. </a:t>
            </a:r>
          </a:p>
          <a:p>
            <a:pPr lvl="1" eaLnBrk="1" hangingPunct="1"/>
            <a:r>
              <a:rPr lang="en-US" altLang="en-US" dirty="0" smtClean="0"/>
              <a:t>This helps in selecting items for analysis and in understanding the structure of the domain.</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447800" y="1295400"/>
          <a:ext cx="2133599" cy="2209802"/>
        </p:xfrm>
        <a:graphic>
          <a:graphicData uri="http://schemas.openxmlformats.org/drawingml/2006/table">
            <a:tbl>
              <a:tblPr firstRow="1" firstCol="1" bandRow="1">
                <a:tableStyleId>{5C22544A-7EE6-4342-B048-85BDC9FD1C3A}</a:tableStyleId>
              </a:tblPr>
              <a:tblGrid>
                <a:gridCol w="440267"/>
                <a:gridCol w="423333"/>
                <a:gridCol w="508000"/>
                <a:gridCol w="423333"/>
                <a:gridCol w="338666"/>
              </a:tblGrid>
              <a:tr h="315686">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100" dirty="0">
                        <a:effectLst/>
                      </a:endParaRPr>
                    </a:p>
                  </a:txBody>
                  <a:tcPr marL="68580" marR="68580" marT="0" marB="0"/>
                </a:tc>
                <a:tc>
                  <a:txBody>
                    <a:bodyPr/>
                    <a:lstStyle/>
                    <a:p>
                      <a:pPr marL="0" marR="0">
                        <a:lnSpc>
                          <a:spcPct val="115000"/>
                        </a:lnSpc>
                        <a:spcBef>
                          <a:spcPts val="0"/>
                        </a:spcBef>
                        <a:spcAft>
                          <a:spcPts val="0"/>
                        </a:spcAft>
                      </a:pPr>
                      <a:r>
                        <a:rPr lang="en-US" sz="1100">
                          <a:effectLst/>
                        </a:rPr>
                        <a:t>B</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a:t>
                      </a:r>
                      <a:endParaRPr lang="en-US" sz="1100">
                        <a:effectLst/>
                        <a:latin typeface="Calibri"/>
                        <a:ea typeface="Calibri"/>
                        <a:cs typeface="Times New Roman"/>
                      </a:endParaRPr>
                    </a:p>
                  </a:txBody>
                  <a:tcPr marL="68580" marR="68580" marT="0" marB="0"/>
                </a:tc>
              </a:tr>
              <a:tr h="315686">
                <a:tc>
                  <a:txBody>
                    <a:bodyPr/>
                    <a:lstStyle/>
                    <a:p>
                      <a:pPr marL="0" marR="0">
                        <a:lnSpc>
                          <a:spcPct val="115000"/>
                        </a:lnSpc>
                        <a:spcBef>
                          <a:spcPts val="0"/>
                        </a:spcBef>
                        <a:spcAft>
                          <a:spcPts val="0"/>
                        </a:spcAft>
                      </a:pPr>
                      <a:r>
                        <a:rPr lang="en-US" sz="1100" dirty="0">
                          <a:effectLst/>
                        </a:rPr>
                        <a:t>1</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0</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1</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r>
              <a:tr h="315686">
                <a:tc>
                  <a:txBody>
                    <a:bodyPr/>
                    <a:lstStyle/>
                    <a:p>
                      <a:pPr marL="0" marR="0">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r>
              <a:tr h="315686">
                <a:tc>
                  <a:txBody>
                    <a:bodyPr/>
                    <a:lstStyle/>
                    <a:p>
                      <a:pPr marL="0" marR="0">
                        <a:lnSpc>
                          <a:spcPct val="115000"/>
                        </a:lnSpc>
                        <a:spcBef>
                          <a:spcPts val="0"/>
                        </a:spcBef>
                        <a:spcAft>
                          <a:spcPts val="0"/>
                        </a:spcAft>
                      </a:pPr>
                      <a:r>
                        <a:rPr lang="en-US" sz="1100">
                          <a:effectLst/>
                        </a:rPr>
                        <a:t>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1</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r>
              <a:tr h="315686">
                <a:tc>
                  <a:txBody>
                    <a:bodyPr/>
                    <a:lstStyle/>
                    <a:p>
                      <a:pPr marL="0" marR="0">
                        <a:lnSpc>
                          <a:spcPct val="115000"/>
                        </a:lnSpc>
                        <a:spcBef>
                          <a:spcPts val="0"/>
                        </a:spcBef>
                        <a:spcAft>
                          <a:spcPts val="0"/>
                        </a:spcAft>
                      </a:pPr>
                      <a:r>
                        <a:rPr lang="en-US" sz="1100">
                          <a:effectLst/>
                        </a:rPr>
                        <a:t>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r>
              <a:tr h="315686">
                <a:tc>
                  <a:txBody>
                    <a:bodyPr/>
                    <a:lstStyle/>
                    <a:p>
                      <a:pPr marL="0" marR="0">
                        <a:lnSpc>
                          <a:spcPct val="115000"/>
                        </a:lnSpc>
                        <a:spcBef>
                          <a:spcPts val="0"/>
                        </a:spcBef>
                        <a:spcAft>
                          <a:spcPts val="0"/>
                        </a:spcAft>
                      </a:pPr>
                      <a:r>
                        <a:rPr lang="en-US" sz="1100">
                          <a:effectLst/>
                        </a:rPr>
                        <a:t>5</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r>
              <a:tr h="315686">
                <a:tc>
                  <a:txBody>
                    <a:bodyPr/>
                    <a:lstStyle/>
                    <a:p>
                      <a:pPr marL="0" marR="0">
                        <a:lnSpc>
                          <a:spcPct val="115000"/>
                        </a:lnSpc>
                        <a:spcBef>
                          <a:spcPts val="0"/>
                        </a:spcBef>
                        <a:spcAft>
                          <a:spcPts val="0"/>
                        </a:spcAft>
                      </a:pPr>
                      <a:r>
                        <a:rPr lang="en-US" sz="1100">
                          <a:effectLst/>
                        </a:rPr>
                        <a:t>6</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1</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0</a:t>
                      </a:r>
                      <a:endParaRPr lang="en-US" sz="1100" dirty="0">
                        <a:effectLst/>
                        <a:latin typeface="Calibri"/>
                        <a:ea typeface="Calibri"/>
                        <a:cs typeface="Times New Roman"/>
                      </a:endParaRPr>
                    </a:p>
                  </a:txBody>
                  <a:tcPr marL="68580" marR="68580" marT="0" marB="0"/>
                </a:tc>
              </a:tr>
            </a:tbl>
          </a:graphicData>
        </a:graphic>
      </p:graphicFrame>
      <p:sp>
        <p:nvSpPr>
          <p:cNvPr id="47156" name="Rectangle 6"/>
          <p:cNvSpPr>
            <a:spLocks noChangeArrowheads="1"/>
          </p:cNvSpPr>
          <p:nvPr/>
        </p:nvSpPr>
        <p:spPr bwMode="auto">
          <a:xfrm>
            <a:off x="533400" y="4114800"/>
            <a:ext cx="3702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US" altLang="en-US" sz="1800"/>
              <a:t>Respondent-by-item freelist matrix</a:t>
            </a:r>
          </a:p>
        </p:txBody>
      </p:sp>
      <p:sp>
        <p:nvSpPr>
          <p:cNvPr id="47157" name="Rectangle 7"/>
          <p:cNvSpPr>
            <a:spLocks noChangeArrowheads="1"/>
          </p:cNvSpPr>
          <p:nvPr/>
        </p:nvSpPr>
        <p:spPr bwMode="auto">
          <a:xfrm>
            <a:off x="4572000" y="4114800"/>
            <a:ext cx="3724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US" altLang="en-US" sz="1800"/>
              <a:t>Item-by-item co-occurrence matrix</a:t>
            </a:r>
          </a:p>
        </p:txBody>
      </p:sp>
      <p:graphicFrame>
        <p:nvGraphicFramePr>
          <p:cNvPr id="10" name="Table 9"/>
          <p:cNvGraphicFramePr>
            <a:graphicFrameLocks noGrp="1"/>
          </p:cNvGraphicFramePr>
          <p:nvPr/>
        </p:nvGraphicFramePr>
        <p:xfrm>
          <a:off x="4495801" y="1295400"/>
          <a:ext cx="3345179" cy="2118045"/>
        </p:xfrm>
        <a:graphic>
          <a:graphicData uri="http://schemas.openxmlformats.org/drawingml/2006/table">
            <a:tbl>
              <a:tblPr firstRow="1" firstCol="1" bandRow="1">
                <a:tableStyleId>{5C22544A-7EE6-4342-B048-85BDC9FD1C3A}</a:tableStyleId>
              </a:tblPr>
              <a:tblGrid>
                <a:gridCol w="690275"/>
                <a:gridCol w="663726"/>
                <a:gridCol w="796471"/>
                <a:gridCol w="663726"/>
                <a:gridCol w="530981"/>
              </a:tblGrid>
              <a:tr h="423609">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B</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a:t>
                      </a:r>
                      <a:endParaRPr lang="en-US" sz="1100">
                        <a:effectLst/>
                        <a:latin typeface="Calibri"/>
                        <a:ea typeface="Calibri"/>
                        <a:cs typeface="Times New Roman"/>
                      </a:endParaRPr>
                    </a:p>
                  </a:txBody>
                  <a:tcPr marL="68580" marR="68580" marT="0" marB="0"/>
                </a:tc>
              </a:tr>
              <a:tr h="423609">
                <a:tc>
                  <a:txBody>
                    <a:bodyPr/>
                    <a:lstStyle/>
                    <a:p>
                      <a:pPr marL="0" marR="0">
                        <a:lnSpc>
                          <a:spcPct val="115000"/>
                        </a:lnSpc>
                        <a:spcBef>
                          <a:spcPts val="0"/>
                        </a:spcBef>
                        <a:spcAft>
                          <a:spcPts val="0"/>
                        </a:spcAft>
                      </a:pPr>
                      <a:r>
                        <a:rPr lang="en-US" sz="1100">
                          <a:effectLst/>
                        </a:rPr>
                        <a:t>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FF00"/>
                          </a:highlight>
                        </a:rPr>
                        <a:t>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00FF"/>
                          </a:highlight>
                        </a:rPr>
                        <a:t>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00FF"/>
                          </a:highligh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00FF"/>
                          </a:highlight>
                        </a:rPr>
                        <a:t>2</a:t>
                      </a:r>
                      <a:endParaRPr lang="en-US" sz="1100">
                        <a:effectLst/>
                        <a:latin typeface="Calibri"/>
                        <a:ea typeface="Calibri"/>
                        <a:cs typeface="Times New Roman"/>
                      </a:endParaRPr>
                    </a:p>
                  </a:txBody>
                  <a:tcPr marL="68580" marR="68580" marT="0" marB="0"/>
                </a:tc>
              </a:tr>
              <a:tr h="423609">
                <a:tc>
                  <a:txBody>
                    <a:bodyPr/>
                    <a:lstStyle/>
                    <a:p>
                      <a:pPr marL="0" marR="0">
                        <a:lnSpc>
                          <a:spcPct val="115000"/>
                        </a:lnSpc>
                        <a:spcBef>
                          <a:spcPts val="0"/>
                        </a:spcBef>
                        <a:spcAft>
                          <a:spcPts val="0"/>
                        </a:spcAft>
                      </a:pPr>
                      <a:r>
                        <a:rPr lang="en-US" sz="1100">
                          <a:effectLst/>
                        </a:rPr>
                        <a:t>B</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FF00"/>
                          </a:highlight>
                        </a:rPr>
                        <a:t>4</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00FF"/>
                          </a:highligh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00FF"/>
                          </a:highlight>
                        </a:rPr>
                        <a:t>1</a:t>
                      </a:r>
                      <a:endParaRPr lang="en-US" sz="1100">
                        <a:effectLst/>
                        <a:latin typeface="Calibri"/>
                        <a:ea typeface="Calibri"/>
                        <a:cs typeface="Times New Roman"/>
                      </a:endParaRPr>
                    </a:p>
                  </a:txBody>
                  <a:tcPr marL="68580" marR="68580" marT="0" marB="0"/>
                </a:tc>
              </a:tr>
              <a:tr h="423609">
                <a:tc>
                  <a:txBody>
                    <a:bodyPr/>
                    <a:lstStyle/>
                    <a:p>
                      <a:pPr marL="0" marR="0">
                        <a:lnSpc>
                          <a:spcPct val="115000"/>
                        </a:lnSpc>
                        <a:spcBef>
                          <a:spcPts val="0"/>
                        </a:spcBef>
                        <a:spcAft>
                          <a:spcPts val="0"/>
                        </a:spcAft>
                      </a:pPr>
                      <a:r>
                        <a:rPr lang="en-US" sz="1100">
                          <a:effectLst/>
                        </a:rPr>
                        <a:t>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FF00"/>
                          </a:highlight>
                        </a:rPr>
                        <a:t>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highlight>
                            <a:srgbClr val="FF00FF"/>
                          </a:highlight>
                        </a:rPr>
                        <a:t>2</a:t>
                      </a:r>
                      <a:endParaRPr lang="en-US" sz="1100">
                        <a:effectLst/>
                        <a:latin typeface="Calibri"/>
                        <a:ea typeface="Calibri"/>
                        <a:cs typeface="Times New Roman"/>
                      </a:endParaRPr>
                    </a:p>
                  </a:txBody>
                  <a:tcPr marL="68580" marR="68580" marT="0" marB="0"/>
                </a:tc>
              </a:tr>
              <a:tr h="423609">
                <a:tc>
                  <a:txBody>
                    <a:bodyPr/>
                    <a:lstStyle/>
                    <a:p>
                      <a:pPr marL="0" marR="0">
                        <a:lnSpc>
                          <a:spcPct val="115000"/>
                        </a:lnSpc>
                        <a:spcBef>
                          <a:spcPts val="0"/>
                        </a:spcBef>
                        <a:spcAft>
                          <a:spcPts val="0"/>
                        </a:spcAft>
                      </a:pPr>
                      <a:r>
                        <a:rPr lang="en-US" sz="1100">
                          <a:effectLst/>
                        </a:rPr>
                        <a:t>D</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highlight>
                            <a:srgbClr val="FFFF00"/>
                          </a:highlight>
                        </a:rPr>
                        <a:t>2</a:t>
                      </a:r>
                      <a:endParaRPr lang="en-US" sz="1100" dirty="0">
                        <a:effectLst/>
                        <a:latin typeface="Calibri"/>
                        <a:ea typeface="Calibri"/>
                        <a:cs typeface="Times New Roman"/>
                      </a:endParaRPr>
                    </a:p>
                  </a:txBody>
                  <a:tcPr marL="68580" marR="68580" marT="0" marB="0"/>
                </a:tc>
              </a:tr>
            </a:tbl>
          </a:graphicData>
        </a:graphic>
      </p:graphicFrame>
      <p:sp>
        <p:nvSpPr>
          <p:cNvPr id="47159" name="Rectangle 1"/>
          <p:cNvSpPr>
            <a:spLocks noChangeArrowheads="1"/>
          </p:cNvSpPr>
          <p:nvPr/>
        </p:nvSpPr>
        <p:spPr bwMode="auto">
          <a:xfrm>
            <a:off x="2968625" y="5486400"/>
            <a:ext cx="2533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en-US"/>
              <a:t>Look at co-occurrences</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descr="C:\ufruss\APAC\CDA2014\race\mds race FL45.e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038" y="762000"/>
            <a:ext cx="6257925"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3390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3200" dirty="0" smtClean="0"/>
              <a:t>MDS of the FL data</a:t>
            </a:r>
          </a:p>
        </p:txBody>
      </p:sp>
      <p:sp>
        <p:nvSpPr>
          <p:cNvPr id="48131" name="Rectangle 3"/>
          <p:cNvSpPr>
            <a:spLocks noGrp="1" noChangeArrowheads="1"/>
          </p:cNvSpPr>
          <p:nvPr>
            <p:ph idx="1"/>
          </p:nvPr>
        </p:nvSpPr>
        <p:spPr/>
        <p:txBody>
          <a:bodyPr/>
          <a:lstStyle/>
          <a:p>
            <a:pPr eaLnBrk="1" hangingPunct="1"/>
            <a:r>
              <a:rPr lang="en-US" altLang="en-US" dirty="0" smtClean="0"/>
              <a:t>Established cultural domains have </a:t>
            </a:r>
          </a:p>
          <a:p>
            <a:pPr lvl="1" eaLnBrk="1" hangingPunct="1"/>
            <a:r>
              <a:rPr lang="en-US" altLang="en-US" dirty="0" smtClean="0"/>
              <a:t>–Core/periphery structure</a:t>
            </a:r>
          </a:p>
          <a:p>
            <a:pPr lvl="1" eaLnBrk="1" hangingPunct="1"/>
            <a:r>
              <a:rPr lang="en-US" altLang="en-US" dirty="0" smtClean="0"/>
              <a:t>–Core items recalled first</a:t>
            </a:r>
          </a:p>
          <a:p>
            <a:pPr lvl="1" eaLnBrk="1" hangingPunct="1"/>
            <a:r>
              <a:rPr lang="en-US" altLang="en-US" dirty="0" smtClean="0"/>
              <a:t>–Consensus among respondents: </a:t>
            </a:r>
          </a:p>
          <a:p>
            <a:pPr lvl="2" eaLnBrk="1" hangingPunct="1"/>
            <a:r>
              <a:rPr lang="en-US" altLang="en-US" dirty="0" smtClean="0"/>
              <a:t>Each list has core items + idiosyncratic</a:t>
            </a:r>
          </a:p>
          <a:p>
            <a:pPr lvl="2" eaLnBrk="1" hangingPunct="1"/>
            <a:r>
              <a:rPr lang="en-US" altLang="en-US" dirty="0" smtClean="0"/>
              <a:t>We may not see clusters but we can find them</a:t>
            </a:r>
          </a:p>
        </p:txBody>
      </p:sp>
    </p:spTree>
    <p:extLst>
      <p:ext uri="{BB962C8B-B14F-4D97-AF65-F5344CB8AC3E}">
        <p14:creationId xmlns:p14="http://schemas.microsoft.com/office/powerpoint/2010/main" val="39928536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But there’s more…</a:t>
            </a:r>
          </a:p>
        </p:txBody>
      </p:sp>
      <p:sp>
        <p:nvSpPr>
          <p:cNvPr id="10243" name="Rectangle 3"/>
          <p:cNvSpPr>
            <a:spLocks noGrp="1" noChangeArrowheads="1"/>
          </p:cNvSpPr>
          <p:nvPr>
            <p:ph idx="1"/>
          </p:nvPr>
        </p:nvSpPr>
        <p:spPr/>
        <p:txBody>
          <a:bodyPr>
            <a:normAutofit fontScale="92500"/>
          </a:bodyPr>
          <a:lstStyle/>
          <a:p>
            <a:pPr eaLnBrk="1" hangingPunct="1">
              <a:lnSpc>
                <a:spcPct val="90000"/>
              </a:lnSpc>
            </a:pPr>
            <a:r>
              <a:rPr lang="en-US" altLang="en-US" sz="2400" dirty="0" smtClean="0"/>
              <a:t>The 12 most-commonly talked about animals in American speech are: bear, cat, cow, deer, dog, goat, horse, lion, mouse, pig, rabbit, and sheep. </a:t>
            </a:r>
          </a:p>
          <a:p>
            <a:pPr eaLnBrk="1" hangingPunct="1">
              <a:lnSpc>
                <a:spcPct val="90000"/>
              </a:lnSpc>
            </a:pPr>
            <a:r>
              <a:rPr lang="en-US" altLang="en-US" sz="2400" dirty="0" smtClean="0"/>
              <a:t>Henley examined the difference in the order of listing for each of the 66 unique pairs of the 12 animals. </a:t>
            </a:r>
          </a:p>
          <a:p>
            <a:pPr eaLnBrk="1" hangingPunct="1">
              <a:lnSpc>
                <a:spcPct val="90000"/>
              </a:lnSpc>
            </a:pPr>
            <a:r>
              <a:rPr lang="en-US" altLang="en-US" sz="2400" dirty="0" smtClean="0"/>
              <a:t>If an informant mentioned goats 12th on her list and bears 32nd, then the distance between goats and bears, for that informant, is 32–12 = 20. </a:t>
            </a:r>
          </a:p>
          <a:p>
            <a:pPr eaLnBrk="1" hangingPunct="1">
              <a:lnSpc>
                <a:spcPct val="90000"/>
              </a:lnSpc>
            </a:pPr>
            <a:r>
              <a:rPr lang="en-US" altLang="en-US" sz="2400" dirty="0" smtClean="0"/>
              <a:t>Henley standardized these distances and calculated the average distance, over all the informants, for each of the 66 pairs of animals.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altLang="en-US" smtClean="0"/>
          </a:p>
        </p:txBody>
      </p:sp>
      <p:sp>
        <p:nvSpPr>
          <p:cNvPr id="15363" name="Rectangle 3"/>
          <p:cNvSpPr>
            <a:spLocks noGrp="1" noChangeArrowheads="1"/>
          </p:cNvSpPr>
          <p:nvPr>
            <p:ph idx="1"/>
          </p:nvPr>
        </p:nvSpPr>
        <p:spPr>
          <a:xfrm>
            <a:off x="549275" y="1905000"/>
            <a:ext cx="8042276" cy="4343400"/>
          </a:xfrm>
        </p:spPr>
        <p:txBody>
          <a:bodyPr/>
          <a:lstStyle/>
          <a:p>
            <a:pPr eaLnBrk="1" hangingPunct="1"/>
            <a:r>
              <a:rPr lang="en-US" altLang="en-US" sz="2800" dirty="0" smtClean="0"/>
              <a:t>Cats and dogs were only 2 units apart in Henley’s free lists while cats and deer were 56 units apart.</a:t>
            </a:r>
          </a:p>
          <a:p>
            <a:pPr lvl="1" eaLnBrk="1" hangingPunct="1"/>
            <a:r>
              <a:rPr lang="en-US" altLang="en-US" sz="2400" dirty="0" smtClean="0"/>
              <a:t>Deer, in fact, are related to all the other animals on the list by at least 40 units of distance, except for rabbits, which are only 20 units away from deer.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Sheep and goats</a:t>
            </a:r>
          </a:p>
        </p:txBody>
      </p:sp>
      <p:sp>
        <p:nvSpPr>
          <p:cNvPr id="11267" name="Rectangle 3"/>
          <p:cNvSpPr>
            <a:spLocks noGrp="1" noChangeArrowheads="1"/>
          </p:cNvSpPr>
          <p:nvPr>
            <p:ph idx="1"/>
          </p:nvPr>
        </p:nvSpPr>
        <p:spPr/>
        <p:txBody>
          <a:bodyPr/>
          <a:lstStyle/>
          <a:p>
            <a:pPr eaLnBrk="1" hangingPunct="1">
              <a:lnSpc>
                <a:spcPct val="90000"/>
              </a:lnSpc>
            </a:pPr>
            <a:r>
              <a:rPr lang="en-US" altLang="en-US" sz="2800" smtClean="0"/>
              <a:t>The lowest mean distance was between sheep and goats (1.8). </a:t>
            </a:r>
          </a:p>
          <a:p>
            <a:pPr lvl="1" eaLnBrk="1" hangingPunct="1">
              <a:lnSpc>
                <a:spcPct val="90000"/>
              </a:lnSpc>
            </a:pPr>
            <a:r>
              <a:rPr lang="en-US" altLang="en-US" sz="2400" smtClean="0"/>
              <a:t>If you named sheep, then the next thing you named was probably goats; and if you named goats, then the next thing you named was probably sheep. </a:t>
            </a:r>
          </a:p>
          <a:p>
            <a:pPr eaLnBrk="1" hangingPunct="1">
              <a:lnSpc>
                <a:spcPct val="90000"/>
              </a:lnSpc>
            </a:pPr>
            <a:r>
              <a:rPr lang="en-US" altLang="en-US" sz="2800" smtClean="0"/>
              <a:t>Most speakers of English (and all other major Western languages, for that matter) have heard the expression: “That’ll separate the sheep from the goats.”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The history of a metaphor</a:t>
            </a:r>
          </a:p>
        </p:txBody>
      </p:sp>
      <p:sp>
        <p:nvSpPr>
          <p:cNvPr id="12291" name="Rectangle 3"/>
          <p:cNvSpPr>
            <a:spLocks noGrp="1" noChangeArrowheads="1"/>
          </p:cNvSpPr>
          <p:nvPr>
            <p:ph idx="1"/>
          </p:nvPr>
        </p:nvSpPr>
        <p:spPr>
          <a:xfrm>
            <a:off x="720724" y="2057400"/>
            <a:ext cx="8042276" cy="4343400"/>
          </a:xfrm>
        </p:spPr>
        <p:txBody>
          <a:bodyPr/>
          <a:lstStyle/>
          <a:p>
            <a:pPr marL="0" indent="0" eaLnBrk="1" hangingPunct="1">
              <a:buNone/>
            </a:pPr>
            <a:r>
              <a:rPr lang="en-US" altLang="en-US" dirty="0" smtClean="0"/>
              <a:t>This part of Western culture was originally a metaphor for distinguishing the righteous from the wicked (Ezekiel 34:17) and then became a metaphor for separating the strong from the weak (Matthew 25:31–33). </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Breeze.thmx</Template>
  <TotalTime>2122</TotalTime>
  <Words>4133</Words>
  <Application>Microsoft Macintosh PowerPoint</Application>
  <PresentationFormat>On-screen Show (4:3)</PresentationFormat>
  <Paragraphs>778</Paragraphs>
  <Slides>53</Slides>
  <Notes>5</Notes>
  <HiddenSlides>2</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Breeze</vt:lpstr>
      <vt:lpstr>Free Lists</vt:lpstr>
      <vt:lpstr>Outline</vt:lpstr>
      <vt:lpstr>The humble free list</vt:lpstr>
      <vt:lpstr>Henley’s classic</vt:lpstr>
      <vt:lpstr>How much can we learn? </vt:lpstr>
      <vt:lpstr>But there’s more…</vt:lpstr>
      <vt:lpstr>PowerPoint Presentation</vt:lpstr>
      <vt:lpstr>Sheep and goats</vt:lpstr>
      <vt:lpstr>The history of a metaphor</vt:lpstr>
      <vt:lpstr>Things that go together</vt:lpstr>
      <vt:lpstr>PowerPoint Presentation</vt:lpstr>
      <vt:lpstr>PowerPoint Presentation</vt:lpstr>
      <vt:lpstr>Gatewood’s trees</vt:lpstr>
      <vt:lpstr>Loose talk:  listing vs. recognizing</vt:lpstr>
      <vt:lpstr>By the way…</vt:lpstr>
      <vt:lpstr>Does loose talk vary by gender?</vt:lpstr>
      <vt:lpstr>Hypotheses </vt:lpstr>
      <vt:lpstr>Romney and D’Andrade</vt:lpstr>
      <vt:lpstr>Salience I</vt:lpstr>
      <vt:lpstr>PowerPoint Presentation</vt:lpstr>
      <vt:lpstr>Salience II</vt:lpstr>
      <vt:lpstr>PowerPoint Presentation</vt:lpstr>
      <vt:lpstr>Free listing and applied work I</vt:lpstr>
      <vt:lpstr>Free listing and applied work II</vt:lpstr>
      <vt:lpstr>Free listing and applied work III </vt:lpstr>
      <vt:lpstr>PowerPoint Presentation</vt:lpstr>
      <vt:lpstr>Free listing and applied work IV</vt:lpstr>
      <vt:lpstr>PowerPoint Presentation</vt:lpstr>
      <vt:lpstr>The mechanics of free listing I</vt:lpstr>
      <vt:lpstr>The mechanics of free listing II:  choosing a domain</vt:lpstr>
      <vt:lpstr>The mechanics of free listing III:  Probing with semantic cueing </vt:lpstr>
      <vt:lpstr>Brewer’s other probes</vt:lpstr>
      <vt:lpstr>Nonspecific prompting</vt:lpstr>
      <vt:lpstr>Reading back free lists</vt:lpstr>
      <vt:lpstr>Alphabetic cues</vt:lpstr>
      <vt:lpstr>Maximizing Free List Output</vt:lpstr>
      <vt:lpstr>Are there mode effects, too?</vt:lpstr>
      <vt:lpstr>PowerPoint Presentation</vt:lpstr>
      <vt:lpstr>Analyzing free list data</vt:lpstr>
      <vt:lpstr>Analyzing freelist data</vt:lpstr>
      <vt:lpstr>Selecting items for analysis</vt:lpstr>
      <vt:lpstr>Analyzing freelist data: counts and ranks</vt:lpstr>
      <vt:lpstr>Measuring the Salience of Free-List Items: Smith’s S</vt:lpstr>
      <vt:lpstr>PowerPoint Presentation</vt:lpstr>
      <vt:lpstr>PowerPoint Presentation</vt:lpstr>
      <vt:lpstr>Smith’s S</vt:lpstr>
      <vt:lpstr>Analyzing freelist data</vt:lpstr>
      <vt:lpstr>PowerPoint Presentation</vt:lpstr>
      <vt:lpstr>PowerPoint Presentation</vt:lpstr>
      <vt:lpstr>Analyzing freelist data</vt:lpstr>
      <vt:lpstr>PowerPoint Presentation</vt:lpstr>
      <vt:lpstr>PowerPoint Presentation</vt:lpstr>
      <vt:lpstr>MDS of the FL data</vt:lpstr>
    </vt:vector>
  </TitlesOfParts>
  <Company>University of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Anthropology</dc:title>
  <dc:creator>H. Russell Bernard</dc:creator>
  <cp:lastModifiedBy>Rosalyn Negron</cp:lastModifiedBy>
  <cp:revision>92</cp:revision>
  <dcterms:created xsi:type="dcterms:W3CDTF">2005-09-14T18:30:42Z</dcterms:created>
  <dcterms:modified xsi:type="dcterms:W3CDTF">2015-06-11T14:45:40Z</dcterms:modified>
</cp:coreProperties>
</file>