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85" r:id="rId2"/>
  </p:sldMasterIdLst>
  <p:notesMasterIdLst>
    <p:notesMasterId r:id="rId50"/>
  </p:notesMasterIdLst>
  <p:sldIdLst>
    <p:sldId id="319" r:id="rId3"/>
    <p:sldId id="320" r:id="rId4"/>
    <p:sldId id="274" r:id="rId5"/>
    <p:sldId id="308" r:id="rId6"/>
    <p:sldId id="323" r:id="rId7"/>
    <p:sldId id="275" r:id="rId8"/>
    <p:sldId id="277" r:id="rId9"/>
    <p:sldId id="329" r:id="rId10"/>
    <p:sldId id="278" r:id="rId11"/>
    <p:sldId id="330" r:id="rId12"/>
    <p:sldId id="280" r:id="rId13"/>
    <p:sldId id="331" r:id="rId14"/>
    <p:sldId id="339" r:id="rId15"/>
    <p:sldId id="340" r:id="rId16"/>
    <p:sldId id="337" r:id="rId17"/>
    <p:sldId id="341" r:id="rId18"/>
    <p:sldId id="333" r:id="rId19"/>
    <p:sldId id="294" r:id="rId20"/>
    <p:sldId id="313" r:id="rId21"/>
    <p:sldId id="295" r:id="rId22"/>
    <p:sldId id="343" r:id="rId23"/>
    <p:sldId id="347" r:id="rId24"/>
    <p:sldId id="349" r:id="rId25"/>
    <p:sldId id="348" r:id="rId26"/>
    <p:sldId id="284" r:id="rId27"/>
    <p:sldId id="324" r:id="rId28"/>
    <p:sldId id="357" r:id="rId29"/>
    <p:sldId id="286" r:id="rId30"/>
    <p:sldId id="359" r:id="rId31"/>
    <p:sldId id="360" r:id="rId32"/>
    <p:sldId id="358" r:id="rId33"/>
    <p:sldId id="322" r:id="rId34"/>
    <p:sldId id="315" r:id="rId35"/>
    <p:sldId id="350" r:id="rId36"/>
    <p:sldId id="287" r:id="rId37"/>
    <p:sldId id="355" r:id="rId38"/>
    <p:sldId id="356" r:id="rId39"/>
    <p:sldId id="316" r:id="rId40"/>
    <p:sldId id="297" r:id="rId41"/>
    <p:sldId id="298" r:id="rId42"/>
    <p:sldId id="318" r:id="rId43"/>
    <p:sldId id="325" r:id="rId44"/>
    <p:sldId id="353" r:id="rId45"/>
    <p:sldId id="326" r:id="rId46"/>
    <p:sldId id="354" r:id="rId47"/>
    <p:sldId id="361" r:id="rId48"/>
    <p:sldId id="299" r:id="rId4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2642" autoAdjust="0"/>
  </p:normalViewPr>
  <p:slideViewPr>
    <p:cSldViewPr>
      <p:cViewPr>
        <p:scale>
          <a:sx n="75" d="100"/>
          <a:sy n="75" d="100"/>
        </p:scale>
        <p:origin x="-137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584"/>
    </p:cViewPr>
  </p:notesTextViewPr>
  <p:sorterViewPr>
    <p:cViewPr>
      <p:scale>
        <a:sx n="100" d="100"/>
        <a:sy n="100" d="100"/>
      </p:scale>
      <p:origin x="0" y="70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E9930-4744-4BD6-A68B-72220CD6A016}" type="datetimeFigureOut">
              <a:rPr lang="en-US" smtClean="0"/>
              <a:t>6/12/15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D904E-FD54-4379-9947-72CF5496FE4A}" type="slidenum">
              <a:rPr lang="en-US" smtClean="0"/>
              <a:t>‹#›</a:t>
            </a:fld>
            <a:endParaRPr lang="en-US"/>
          </a:p>
        </p:txBody>
      </p:sp>
    </p:spTree>
    <p:extLst>
      <p:ext uri="{BB962C8B-B14F-4D97-AF65-F5344CB8AC3E}">
        <p14:creationId xmlns:p14="http://schemas.microsoft.com/office/powerpoint/2010/main" val="307907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400" dirty="0" smtClean="0"/>
              <a:t>The answer to question 4 is 2, </a:t>
            </a:r>
            <a:r>
              <a:rPr lang="en-US" sz="1400" dirty="0" err="1" smtClean="0"/>
              <a:t>Bronislaw</a:t>
            </a:r>
            <a:r>
              <a:rPr lang="en-US" sz="1400" dirty="0" smtClean="0"/>
              <a:t> Malinowski. </a:t>
            </a:r>
          </a:p>
          <a:p>
            <a:pPr eaLnBrk="1" hangingPunct="1"/>
            <a:r>
              <a:rPr lang="en-US" sz="1400" dirty="0" smtClean="0"/>
              <a:t>We compare the student's answer to an answer key. He got question 4 wrong.</a:t>
            </a:r>
          </a:p>
          <a:p>
            <a:endParaRPr lang="en-US" sz="1400" dirty="0"/>
          </a:p>
        </p:txBody>
      </p:sp>
      <p:sp>
        <p:nvSpPr>
          <p:cNvPr id="4" name="Slide Number Placeholder 3"/>
          <p:cNvSpPr>
            <a:spLocks noGrp="1"/>
          </p:cNvSpPr>
          <p:nvPr>
            <p:ph type="sldNum" sz="quarter" idx="10"/>
          </p:nvPr>
        </p:nvSpPr>
        <p:spPr/>
        <p:txBody>
          <a:bodyPr/>
          <a:lstStyle/>
          <a:p>
            <a:fld id="{9BA36697-2CD2-404A-91AB-420D14646303}" type="slidenum">
              <a:rPr lang="en-US" smtClean="0"/>
              <a:t>8</a:t>
            </a:fld>
            <a:endParaRPr lang="en-US"/>
          </a:p>
        </p:txBody>
      </p:sp>
    </p:spTree>
    <p:extLst>
      <p:ext uri="{BB962C8B-B14F-4D97-AF65-F5344CB8AC3E}">
        <p14:creationId xmlns:p14="http://schemas.microsoft.com/office/powerpoint/2010/main" val="2721970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This equation says that the probability of getting the answer to a question right (</a:t>
            </a:r>
            <a:r>
              <a:rPr lang="en-US" sz="1200" i="1" dirty="0" smtClean="0">
                <a:effectLst/>
              </a:rPr>
              <a:t>m sub </a:t>
            </a:r>
            <a:r>
              <a:rPr lang="en-US" sz="1200" dirty="0" err="1" smtClean="0">
                <a:effectLst/>
              </a:rPr>
              <a:t>i</a:t>
            </a:r>
            <a:r>
              <a:rPr lang="en-US" sz="1200" dirty="0" smtClean="0">
                <a:effectLst/>
              </a:rPr>
              <a:t>) is the probability that you know the answer (</a:t>
            </a:r>
            <a:r>
              <a:rPr lang="en-US" sz="1200" i="1" dirty="0" smtClean="0">
                <a:effectLst/>
              </a:rPr>
              <a:t>di</a:t>
            </a:r>
            <a:r>
              <a:rPr lang="en-US" sz="1200" dirty="0" smtClean="0">
                <a:effectLst/>
              </a:rPr>
              <a:t>) plus the probability </a:t>
            </a:r>
            <a:r>
              <a:rPr lang="en-US" sz="1200" kern="1200" dirty="0" smtClean="0">
                <a:solidFill>
                  <a:schemeClr val="tx1"/>
                </a:solidFill>
                <a:effectLst/>
                <a:latin typeface="+mn-lt"/>
                <a:ea typeface="+mn-ea"/>
                <a:cs typeface="+mn-cs"/>
              </a:rPr>
              <a:t>that you guess right if you don’t know the answer, where </a:t>
            </a:r>
            <a:r>
              <a:rPr lang="en-US" sz="1200" i="1" kern="1200" dirty="0" smtClean="0">
                <a:solidFill>
                  <a:schemeClr val="tx1"/>
                </a:solidFill>
                <a:effectLst/>
                <a:latin typeface="+mn-lt"/>
                <a:ea typeface="+mn-ea"/>
                <a:cs typeface="+mn-cs"/>
              </a:rPr>
              <a:t>L</a:t>
            </a:r>
            <a:r>
              <a:rPr lang="en-US" sz="1200" kern="1200" dirty="0" smtClean="0">
                <a:solidFill>
                  <a:schemeClr val="tx1"/>
                </a:solidFill>
                <a:effectLst/>
                <a:latin typeface="+mn-lt"/>
                <a:ea typeface="+mn-ea"/>
                <a:cs typeface="+mn-cs"/>
              </a:rPr>
              <a:t> is the number of choices available for guessing. In a true-false question, for example, there is a 0.50 probability of guessing the right answer at random. In a question with three answers, the probability of guessing right is 0.33. In a test where each question has five answers, it’s 0.20. </a:t>
            </a:r>
            <a:endParaRPr lang="en-US" dirty="0"/>
          </a:p>
        </p:txBody>
      </p:sp>
      <p:sp>
        <p:nvSpPr>
          <p:cNvPr id="4" name="Slide Number Placeholder 3"/>
          <p:cNvSpPr>
            <a:spLocks noGrp="1"/>
          </p:cNvSpPr>
          <p:nvPr>
            <p:ph type="sldNum" sz="quarter" idx="10"/>
          </p:nvPr>
        </p:nvSpPr>
        <p:spPr/>
        <p:txBody>
          <a:bodyPr/>
          <a:lstStyle/>
          <a:p>
            <a:fld id="{9BA36697-2CD2-404A-91AB-420D14646303}" type="slidenum">
              <a:rPr lang="en-US" smtClean="0"/>
              <a:t>16</a:t>
            </a:fld>
            <a:endParaRPr lang="en-US"/>
          </a:p>
        </p:txBody>
      </p:sp>
    </p:spTree>
    <p:extLst>
      <p:ext uri="{BB962C8B-B14F-4D97-AF65-F5344CB8AC3E}">
        <p14:creationId xmlns:p14="http://schemas.microsoft.com/office/powerpoint/2010/main" val="2490258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brief, there are two equations: one expressing the probability that a person answers a question correctly and one expressing the probability that two people agree on the answer to a question. The first equation comes from classical test theory—the kind that produces all those standardized tests you’ve taken all your life.</a:t>
            </a:r>
          </a:p>
          <a:p>
            <a:endParaRPr lang="en-US" dirty="0"/>
          </a:p>
        </p:txBody>
      </p:sp>
      <p:sp>
        <p:nvSpPr>
          <p:cNvPr id="4" name="Slide Number Placeholder 3"/>
          <p:cNvSpPr>
            <a:spLocks noGrp="1"/>
          </p:cNvSpPr>
          <p:nvPr>
            <p:ph type="sldNum" sz="quarter" idx="10"/>
          </p:nvPr>
        </p:nvSpPr>
        <p:spPr/>
        <p:txBody>
          <a:bodyPr/>
          <a:lstStyle/>
          <a:p>
            <a:fld id="{9BA36697-2CD2-404A-91AB-420D14646303}" type="slidenum">
              <a:rPr lang="en-US" smtClean="0"/>
              <a:t>17</a:t>
            </a:fld>
            <a:endParaRPr lang="en-US"/>
          </a:p>
        </p:txBody>
      </p:sp>
    </p:spTree>
    <p:extLst>
      <p:ext uri="{BB962C8B-B14F-4D97-AF65-F5344CB8AC3E}">
        <p14:creationId xmlns:p14="http://schemas.microsoft.com/office/powerpoint/2010/main" val="253072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from a scaling test</a:t>
            </a:r>
            <a:r>
              <a:rPr lang="en-US" baseline="0" dirty="0" smtClean="0"/>
              <a:t> where informants were asked to judge, from 1-5, the intensity of 15 emotions.</a:t>
            </a:r>
            <a:endParaRPr lang="en-US" dirty="0" smtClean="0"/>
          </a:p>
          <a:p>
            <a:endParaRPr lang="en-US" dirty="0"/>
          </a:p>
        </p:txBody>
      </p:sp>
      <p:sp>
        <p:nvSpPr>
          <p:cNvPr id="4" name="Slide Number Placeholder 3"/>
          <p:cNvSpPr>
            <a:spLocks noGrp="1"/>
          </p:cNvSpPr>
          <p:nvPr>
            <p:ph type="sldNum" sz="quarter" idx="10"/>
          </p:nvPr>
        </p:nvSpPr>
        <p:spPr/>
        <p:txBody>
          <a:bodyPr/>
          <a:lstStyle/>
          <a:p>
            <a:fld id="{D13D904E-FD54-4379-9947-72CF5496FE4A}" type="slidenum">
              <a:rPr lang="en-US" smtClean="0"/>
              <a:t>27</a:t>
            </a:fld>
            <a:endParaRPr lang="en-US"/>
          </a:p>
        </p:txBody>
      </p:sp>
    </p:spTree>
    <p:extLst>
      <p:ext uri="{BB962C8B-B14F-4D97-AF65-F5344CB8AC3E}">
        <p14:creationId xmlns:p14="http://schemas.microsoft.com/office/powerpoint/2010/main" val="2959054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cultural knowledge scores of 18 </a:t>
            </a:r>
            <a:r>
              <a:rPr lang="en-US" baseline="0" dirty="0" smtClean="0"/>
              <a:t>informants about the intensity of 15 emotions.</a:t>
            </a:r>
            <a:endParaRPr lang="en-US" dirty="0"/>
          </a:p>
        </p:txBody>
      </p:sp>
      <p:sp>
        <p:nvSpPr>
          <p:cNvPr id="4" name="Slide Number Placeholder 3"/>
          <p:cNvSpPr>
            <a:spLocks noGrp="1"/>
          </p:cNvSpPr>
          <p:nvPr>
            <p:ph type="sldNum" sz="quarter" idx="10"/>
          </p:nvPr>
        </p:nvSpPr>
        <p:spPr/>
        <p:txBody>
          <a:bodyPr/>
          <a:lstStyle/>
          <a:p>
            <a:fld id="{D13D904E-FD54-4379-9947-72CF5496FE4A}" type="slidenum">
              <a:rPr lang="en-US" smtClean="0"/>
              <a:t>29</a:t>
            </a:fld>
            <a:endParaRPr lang="en-US"/>
          </a:p>
        </p:txBody>
      </p:sp>
    </p:spTree>
    <p:extLst>
      <p:ext uri="{BB962C8B-B14F-4D97-AF65-F5344CB8AC3E}">
        <p14:creationId xmlns:p14="http://schemas.microsoft.com/office/powerpoint/2010/main" val="2647974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rPr>
              <a:t>The answer key for my test that was derived from the analysis was also almost perfect. Taking the majority answers to the 60 questions and adjusting for guessing, the analysis got 58 right. For the first question, 70 students picked (1), reproductive success (the correct answer), but 79 students picked (2), survival of the fittest. For the second question, 49 students picked (1), Homo erectus (the correct answer), but 90 students picked (3), Homo sapiens </a:t>
            </a:r>
            <a:r>
              <a:rPr lang="en-US" sz="1200" dirty="0" err="1" smtClean="0">
                <a:effectLst/>
              </a:rPr>
              <a:t>neandertalensis</a:t>
            </a:r>
            <a:r>
              <a:rPr lang="en-US" sz="1200" dirty="0" smtClean="0">
                <a:effectLst/>
              </a:rPr>
              <a:t>. (In those days, Neanderthals were still classified as a subspecies of modern humans. Today, they would be classified as a separate species.) Popular culture—about Neanderthal Man and about the phrase “survival of the fittest”—was just too powerful to be overcome fully by some anthropology lectures.</a:t>
            </a:r>
            <a:endParaRPr lang="en-US" dirty="0"/>
          </a:p>
        </p:txBody>
      </p:sp>
      <p:sp>
        <p:nvSpPr>
          <p:cNvPr id="4" name="Slide Number Placeholder 3"/>
          <p:cNvSpPr>
            <a:spLocks noGrp="1"/>
          </p:cNvSpPr>
          <p:nvPr>
            <p:ph type="sldNum" sz="quarter" idx="10"/>
          </p:nvPr>
        </p:nvSpPr>
        <p:spPr/>
        <p:txBody>
          <a:bodyPr/>
          <a:lstStyle/>
          <a:p>
            <a:fld id="{D13D904E-FD54-4379-9947-72CF5496FE4A}" type="slidenum">
              <a:rPr lang="en-US" smtClean="0"/>
              <a:t>34</a:t>
            </a:fld>
            <a:endParaRPr lang="en-US"/>
          </a:p>
        </p:txBody>
      </p:sp>
    </p:spTree>
    <p:extLst>
      <p:ext uri="{BB962C8B-B14F-4D97-AF65-F5344CB8AC3E}">
        <p14:creationId xmlns:p14="http://schemas.microsoft.com/office/powerpoint/2010/main" val="449830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table shows the number of informants you need to produce valid and reliable data about particular cultural domains, given that the conditions of the model are more-or-less met. (I say ‘‘more-or-less’’ because the model is very robust, which means that it produces very similar answers even when its conditions are more-or-less, not perfectly, met.) Just 10 informants, with an average competence of .7 have a 99% probability of answering each question on a true-false test correctly, with a confidence level of .95. Only 13 informants, with a relatively low average competence of .5 are needed if you want a 90% probability of answering each question on a test correctly, with a confidence level of .95.</a:t>
            </a:r>
            <a:endParaRPr lang="en-US" dirty="0"/>
          </a:p>
        </p:txBody>
      </p:sp>
      <p:sp>
        <p:nvSpPr>
          <p:cNvPr id="4" name="Slide Number Placeholder 3"/>
          <p:cNvSpPr>
            <a:spLocks noGrp="1"/>
          </p:cNvSpPr>
          <p:nvPr>
            <p:ph type="sldNum" sz="quarter" idx="10"/>
          </p:nvPr>
        </p:nvSpPr>
        <p:spPr/>
        <p:txBody>
          <a:bodyPr/>
          <a:lstStyle/>
          <a:p>
            <a:fld id="{9BA36697-2CD2-404A-91AB-420D14646303}" type="slidenum">
              <a:rPr lang="en-US" smtClean="0"/>
              <a:t>43</a:t>
            </a:fld>
            <a:endParaRPr lang="en-US"/>
          </a:p>
        </p:txBody>
      </p:sp>
    </p:spTree>
    <p:extLst>
      <p:ext uri="{BB962C8B-B14F-4D97-AF65-F5344CB8AC3E}">
        <p14:creationId xmlns:p14="http://schemas.microsoft.com/office/powerpoint/2010/main" val="3460238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when you have interval level data, if you interview 10 informants whose responses correlate .49, then the aggregate of their answers are likely to</a:t>
            </a:r>
          </a:p>
          <a:p>
            <a:r>
              <a:rPr lang="en-US" sz="1200" b="0" i="0" u="none" strike="noStrike" kern="1200" baseline="0" dirty="0" smtClean="0">
                <a:solidFill>
                  <a:schemeClr val="tx1"/>
                </a:solidFill>
                <a:latin typeface="+mn-lt"/>
                <a:ea typeface="+mn-ea"/>
                <a:cs typeface="+mn-cs"/>
              </a:rPr>
              <a:t>correlate .95 with the true answers. Consensus analysis, shows that: (1) Only a relatively small sample of informants are needed for studying particular cultural domains; and (2) There will be variation in knowledge among informants who are competent in a cultural domain.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Consensus analysis is great for finding top people who can talk about well-defined areas of cultural knowledge.</a:t>
            </a:r>
            <a:endParaRPr lang="en-US" dirty="0"/>
          </a:p>
        </p:txBody>
      </p:sp>
      <p:sp>
        <p:nvSpPr>
          <p:cNvPr id="4" name="Slide Number Placeholder 3"/>
          <p:cNvSpPr>
            <a:spLocks noGrp="1"/>
          </p:cNvSpPr>
          <p:nvPr>
            <p:ph type="sldNum" sz="quarter" idx="10"/>
          </p:nvPr>
        </p:nvSpPr>
        <p:spPr/>
        <p:txBody>
          <a:bodyPr/>
          <a:lstStyle/>
          <a:p>
            <a:fld id="{9BA36697-2CD2-404A-91AB-420D14646303}" type="slidenum">
              <a:rPr lang="en-US" smtClean="0"/>
              <a:t>45</a:t>
            </a:fld>
            <a:endParaRPr lang="en-US"/>
          </a:p>
        </p:txBody>
      </p:sp>
    </p:spTree>
    <p:extLst>
      <p:ext uri="{BB962C8B-B14F-4D97-AF65-F5344CB8AC3E}">
        <p14:creationId xmlns:p14="http://schemas.microsoft.com/office/powerpoint/2010/main" val="1397890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Both models can estimate the group normative answers and individual competence.</a:t>
            </a:r>
          </a:p>
          <a:p>
            <a:pPr lvl="1"/>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Formal model:</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In modeling the Q&amp;A process</a:t>
            </a:r>
            <a:r>
              <a:rPr lang="en-US" baseline="0" dirty="0" smtClean="0"/>
              <a:t>, it sets </a:t>
            </a:r>
            <a:r>
              <a:rPr lang="en-US" dirty="0" smtClean="0"/>
              <a:t>parameters that account for how people answer questions (e.g. corrects for guessing).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Similarity data do not fit this assumption. T</a:t>
            </a:r>
            <a:r>
              <a:rPr lang="en-US" baseline="0" dirty="0" smtClean="0"/>
              <a:t>ake pile sorts, for example, </a:t>
            </a:r>
            <a:r>
              <a:rPr lang="en-US" baseline="0" smtClean="0"/>
              <a:t>which do not </a:t>
            </a:r>
            <a:r>
              <a:rPr lang="en-US" baseline="0" dirty="0" smtClean="0"/>
              <a:t>follow a regular question / answer process.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Formal model can be applied to </a:t>
            </a:r>
            <a:r>
              <a:rPr lang="en-US" dirty="0" smtClean="0"/>
              <a:t>yes/no, T/F, multiple choice, open-ended short-answer</a:t>
            </a:r>
            <a:r>
              <a:rPr lang="en-US" baseline="0" dirty="0" smtClean="0"/>
              <a:t> data.</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Informal model: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13D904E-FD54-4379-9947-72CF5496FE4A}" type="slidenum">
              <a:rPr lang="en-US" smtClean="0"/>
              <a:t>46</a:t>
            </a:fld>
            <a:endParaRPr lang="en-US"/>
          </a:p>
        </p:txBody>
      </p:sp>
    </p:spTree>
    <p:extLst>
      <p:ext uri="{BB962C8B-B14F-4D97-AF65-F5344CB8AC3E}">
        <p14:creationId xmlns:p14="http://schemas.microsoft.com/office/powerpoint/2010/main" val="1722923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6DE082C-F437-4B30-9016-2D09739D18D9}" type="slidenum">
              <a:rPr lang="en-US" altLang="en-US"/>
              <a:pPr/>
              <a:t>‹#›</a:t>
            </a:fld>
            <a:endParaRPr lang="en-US" altLang="en-US"/>
          </a:p>
        </p:txBody>
      </p:sp>
    </p:spTree>
    <p:extLst>
      <p:ext uri="{BB962C8B-B14F-4D97-AF65-F5344CB8AC3E}">
        <p14:creationId xmlns:p14="http://schemas.microsoft.com/office/powerpoint/2010/main" val="1988625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3312C1E-0E87-4527-B1E8-720AA259A6F9}" type="slidenum">
              <a:rPr lang="en-US" altLang="en-US"/>
              <a:pPr/>
              <a:t>‹#›</a:t>
            </a:fld>
            <a:endParaRPr lang="en-US" altLang="en-US"/>
          </a:p>
        </p:txBody>
      </p:sp>
    </p:spTree>
    <p:extLst>
      <p:ext uri="{BB962C8B-B14F-4D97-AF65-F5344CB8AC3E}">
        <p14:creationId xmlns:p14="http://schemas.microsoft.com/office/powerpoint/2010/main" val="157418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CAFD69B-6490-43ED-AA71-666094CE7FF8}" type="slidenum">
              <a:rPr lang="en-US" altLang="en-US"/>
              <a:pPr/>
              <a:t>‹#›</a:t>
            </a:fld>
            <a:endParaRPr lang="en-US" altLang="en-US"/>
          </a:p>
        </p:txBody>
      </p:sp>
    </p:spTree>
    <p:extLst>
      <p:ext uri="{BB962C8B-B14F-4D97-AF65-F5344CB8AC3E}">
        <p14:creationId xmlns:p14="http://schemas.microsoft.com/office/powerpoint/2010/main" val="1578466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2251774-5146-4089-8713-1A572C0EBCAA}" type="slidenum">
              <a:rPr lang="en-US" altLang="en-US" smtClean="0"/>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D0A002F-E1C2-4CFB-A300-889FBB4BB502}" type="slidenum">
              <a:rPr lang="en-US" altLang="en-US" smtClean="0"/>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AE7CB0C-18B0-4639-8754-9D61871B985C}" type="slidenum">
              <a:rPr lang="en-US" altLang="en-US" smtClean="0"/>
              <a:pPr/>
              <a:t>‹#›</a:t>
            </a:fld>
            <a:endParaRPr lang="en-US" alt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7A5F057-40C8-47C2-BB9D-DE53E7DEA465}" type="slidenum">
              <a:rPr lang="en-US" altLang="en-US" smtClean="0"/>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0571AE0-C908-4E1F-9A95-E152ED91BF01}" type="slidenum">
              <a:rPr lang="en-US" altLang="en-US" smtClean="0"/>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BB9ADCD-54B6-4A9D-9777-7720889B8CC3}" type="slidenum">
              <a:rPr lang="en-US" altLang="en-US" smtClean="0"/>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510802D-C65A-466B-9A1E-8E1A9C0F8A69}"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2C98CF7A-800F-43AA-852B-4396480A7F9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3C2E7FA-1F66-43AA-9388-CD667EDD3BFA}" type="slidenum">
              <a:rPr lang="en-US" altLang="en-US"/>
              <a:pPr/>
              <a:t>‹#›</a:t>
            </a:fld>
            <a:endParaRPr lang="en-US" altLang="en-US"/>
          </a:p>
        </p:txBody>
      </p:sp>
    </p:spTree>
    <p:extLst>
      <p:ext uri="{BB962C8B-B14F-4D97-AF65-F5344CB8AC3E}">
        <p14:creationId xmlns:p14="http://schemas.microsoft.com/office/powerpoint/2010/main" val="1326242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79DA994-24D0-45E7-B325-B1EF5928E864}" type="slidenum">
              <a:rPr lang="en-US" altLang="en-US" smtClean="0"/>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31E2658-E07A-4182-8BE6-780F77DA5C7B}" type="slidenum">
              <a:rPr lang="en-US" altLang="en-US" smtClean="0"/>
              <a:pPr/>
              <a:t>‹#›</a:t>
            </a:fld>
            <a:endParaRPr lang="en-US" alt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416F028-35A3-4500-BE6D-8869319AE3A0}" type="slidenum">
              <a:rPr lang="en-US" altLang="en-US" smtClean="0"/>
              <a:pPr/>
              <a:t>‹#›</a:t>
            </a:fld>
            <a:endParaRPr lang="en-US"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C312A54-4C4E-4459-B173-BD44BB5E8AEC}"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B3B7513-0920-46C3-A6E7-EB94F07222E0}" type="slidenum">
              <a:rPr lang="en-US" altLang="en-US"/>
              <a:pPr/>
              <a:t>‹#›</a:t>
            </a:fld>
            <a:endParaRPr lang="en-US" altLang="en-US"/>
          </a:p>
        </p:txBody>
      </p:sp>
    </p:spTree>
    <p:extLst>
      <p:ext uri="{BB962C8B-B14F-4D97-AF65-F5344CB8AC3E}">
        <p14:creationId xmlns:p14="http://schemas.microsoft.com/office/powerpoint/2010/main" val="182914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8EB3A14-EEE6-47A2-BE85-F5E4C2FA4CC4}" type="slidenum">
              <a:rPr lang="en-US" altLang="en-US"/>
              <a:pPr/>
              <a:t>‹#›</a:t>
            </a:fld>
            <a:endParaRPr lang="en-US" altLang="en-US"/>
          </a:p>
        </p:txBody>
      </p:sp>
    </p:spTree>
    <p:extLst>
      <p:ext uri="{BB962C8B-B14F-4D97-AF65-F5344CB8AC3E}">
        <p14:creationId xmlns:p14="http://schemas.microsoft.com/office/powerpoint/2010/main" val="278757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5607A87-9221-4906-A305-6C06852320EE}" type="slidenum">
              <a:rPr lang="en-US" altLang="en-US"/>
              <a:pPr/>
              <a:t>‹#›</a:t>
            </a:fld>
            <a:endParaRPr lang="en-US" altLang="en-US"/>
          </a:p>
        </p:txBody>
      </p:sp>
    </p:spTree>
    <p:extLst>
      <p:ext uri="{BB962C8B-B14F-4D97-AF65-F5344CB8AC3E}">
        <p14:creationId xmlns:p14="http://schemas.microsoft.com/office/powerpoint/2010/main" val="284913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EC2C6F8-2565-4C57-AF00-4F7062FDE611}" type="slidenum">
              <a:rPr lang="en-US" altLang="en-US"/>
              <a:pPr/>
              <a:t>‹#›</a:t>
            </a:fld>
            <a:endParaRPr lang="en-US" altLang="en-US"/>
          </a:p>
        </p:txBody>
      </p:sp>
    </p:spTree>
    <p:extLst>
      <p:ext uri="{BB962C8B-B14F-4D97-AF65-F5344CB8AC3E}">
        <p14:creationId xmlns:p14="http://schemas.microsoft.com/office/powerpoint/2010/main" val="428719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BCD2869-4059-4E9B-B461-F2C0814CA376}" type="slidenum">
              <a:rPr lang="en-US" altLang="en-US"/>
              <a:pPr/>
              <a:t>‹#›</a:t>
            </a:fld>
            <a:endParaRPr lang="en-US" altLang="en-US"/>
          </a:p>
        </p:txBody>
      </p:sp>
    </p:spTree>
    <p:extLst>
      <p:ext uri="{BB962C8B-B14F-4D97-AF65-F5344CB8AC3E}">
        <p14:creationId xmlns:p14="http://schemas.microsoft.com/office/powerpoint/2010/main" val="174461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2342D64-9B50-4A3C-ACE6-0B360B3C09B1}" type="slidenum">
              <a:rPr lang="en-US" altLang="en-US"/>
              <a:pPr/>
              <a:t>‹#›</a:t>
            </a:fld>
            <a:endParaRPr lang="en-US" altLang="en-US"/>
          </a:p>
        </p:txBody>
      </p:sp>
    </p:spTree>
    <p:extLst>
      <p:ext uri="{BB962C8B-B14F-4D97-AF65-F5344CB8AC3E}">
        <p14:creationId xmlns:p14="http://schemas.microsoft.com/office/powerpoint/2010/main" val="237334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D187F3A-D21C-4DF1-BC21-03B576430C68}" type="slidenum">
              <a:rPr lang="en-US" altLang="en-US"/>
              <a:pPr/>
              <a:t>‹#›</a:t>
            </a:fld>
            <a:endParaRPr lang="en-US" altLang="en-US"/>
          </a:p>
        </p:txBody>
      </p:sp>
    </p:spTree>
    <p:extLst>
      <p:ext uri="{BB962C8B-B14F-4D97-AF65-F5344CB8AC3E}">
        <p14:creationId xmlns:p14="http://schemas.microsoft.com/office/powerpoint/2010/main" val="12119351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6726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7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endParaRPr lang="en-US" altLang="en-US"/>
          </a:p>
        </p:txBody>
      </p:sp>
      <p:sp>
        <p:nvSpPr>
          <p:cNvPr id="267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endParaRPr lang="en-US" altLang="en-US"/>
          </a:p>
        </p:txBody>
      </p:sp>
      <p:sp>
        <p:nvSpPr>
          <p:cNvPr id="267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fld id="{11D24897-A7C2-4A56-B911-06C793BA8FB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endParaRPr lang="en-US" alt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lt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AE7CB0C-18B0-4639-8754-9D61871B985C}"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analytictech.com/borgatti/consensu.htm" TargetMode="External"/><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analytictech.com/borgatti/consensu.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analytictech.com/borgatti/consensu.ht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6" name="Rectangle 4"/>
          <p:cNvSpPr>
            <a:spLocks noGrp="1" noChangeArrowheads="1"/>
          </p:cNvSpPr>
          <p:nvPr>
            <p:ph type="ctrTitle"/>
          </p:nvPr>
        </p:nvSpPr>
        <p:spPr/>
        <p:txBody>
          <a:bodyPr/>
          <a:lstStyle/>
          <a:p>
            <a:r>
              <a:rPr lang="en-US" altLang="en-US"/>
              <a:t>Consensus Analysis</a:t>
            </a:r>
          </a:p>
        </p:txBody>
      </p:sp>
      <p:sp>
        <p:nvSpPr>
          <p:cNvPr id="269317" name="Rectangle 5"/>
          <p:cNvSpPr>
            <a:spLocks noGrp="1" noChangeArrowheads="1"/>
          </p:cNvSpPr>
          <p:nvPr>
            <p:ph type="subTitle" idx="1"/>
          </p:nvPr>
        </p:nvSpPr>
        <p:spPr/>
        <p:txBody>
          <a:bodyPr/>
          <a:lstStyle/>
          <a:p>
            <a:endParaRPr lang="en-US" alt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endParaRPr lang="en-US" smtClean="0"/>
          </a:p>
        </p:txBody>
      </p:sp>
      <p:sp>
        <p:nvSpPr>
          <p:cNvPr id="104451" name="Rectangle 3"/>
          <p:cNvSpPr>
            <a:spLocks noGrp="1" noChangeArrowheads="1"/>
          </p:cNvSpPr>
          <p:nvPr>
            <p:ph idx="1"/>
          </p:nvPr>
        </p:nvSpPr>
        <p:spPr/>
        <p:txBody>
          <a:bodyPr/>
          <a:lstStyle/>
          <a:p>
            <a:pPr eaLnBrk="1" hangingPunct="1"/>
            <a:r>
              <a:rPr lang="en-US" sz="2800" dirty="0" smtClean="0"/>
              <a:t>To find out how well the student did on the whole exam, we count up the number of hits, or matches between the student's vector of numbers and the vector that represents the correct answers and we divide by the total number of questions. </a:t>
            </a:r>
          </a:p>
          <a:p>
            <a:pPr eaLnBrk="1" hangingPunct="1"/>
            <a:r>
              <a:rPr lang="en-US" sz="2800" dirty="0" smtClean="0"/>
              <a:t>In this example, the student got 19 hits (matches) out of 25 question, or 19/25=.76</a:t>
            </a:r>
          </a:p>
          <a:p>
            <a:pPr eaLnBrk="1" hangingPunct="1"/>
            <a:endParaRPr lang="en-US" sz="2800" dirty="0" smtClean="0"/>
          </a:p>
        </p:txBody>
      </p:sp>
    </p:spTree>
    <p:extLst>
      <p:ext uri="{BB962C8B-B14F-4D97-AF65-F5344CB8AC3E}">
        <p14:creationId xmlns:p14="http://schemas.microsoft.com/office/powerpoint/2010/main" val="41755672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549275" y="152400"/>
            <a:ext cx="8042276" cy="1139732"/>
          </a:xfrm>
        </p:spPr>
        <p:txBody>
          <a:bodyPr/>
          <a:lstStyle/>
          <a:p>
            <a:r>
              <a:rPr lang="en-US" altLang="en-US" sz="3200" dirty="0" smtClean="0"/>
              <a:t>Use match coefficient, </a:t>
            </a:r>
            <a:r>
              <a:rPr lang="en-US" altLang="en-US" sz="3200" u="sng" dirty="0" smtClean="0"/>
              <a:t>not</a:t>
            </a:r>
            <a:r>
              <a:rPr lang="en-US" altLang="en-US" sz="3200" dirty="0" smtClean="0"/>
              <a:t> correlation</a:t>
            </a:r>
            <a:endParaRPr lang="en-US" altLang="en-US" sz="3200" dirty="0"/>
          </a:p>
        </p:txBody>
      </p:sp>
      <p:sp>
        <p:nvSpPr>
          <p:cNvPr id="220163" name="Rectangle 3"/>
          <p:cNvSpPr>
            <a:spLocks noGrp="1" noChangeArrowheads="1"/>
          </p:cNvSpPr>
          <p:nvPr>
            <p:ph idx="1"/>
          </p:nvPr>
        </p:nvSpPr>
        <p:spPr/>
        <p:txBody>
          <a:bodyPr/>
          <a:lstStyle/>
          <a:p>
            <a:r>
              <a:rPr lang="en-US" altLang="en-US" sz="2800" dirty="0"/>
              <a:t>What we've done is run a test to find the similarity between two vectors of numbers. </a:t>
            </a:r>
          </a:p>
          <a:p>
            <a:r>
              <a:rPr lang="en-US" altLang="en-US" sz="2800" dirty="0"/>
              <a:t>There are many such tests, but in this case, a "matched coefficient test" is the right one.</a:t>
            </a:r>
          </a:p>
          <a:p>
            <a:pPr lvl="1"/>
            <a:r>
              <a:rPr lang="en-US" altLang="en-US" sz="2400" dirty="0"/>
              <a:t>With Pearson's r, if the answer key has 5 and the student answers 4, the student gets credit for almost getting the right answer.</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endParaRPr lang="en-US" smtClean="0"/>
          </a:p>
        </p:txBody>
      </p:sp>
      <p:sp>
        <p:nvSpPr>
          <p:cNvPr id="106499" name="Rectangle 3"/>
          <p:cNvSpPr>
            <a:spLocks noGrp="1" noChangeArrowheads="1"/>
          </p:cNvSpPr>
          <p:nvPr>
            <p:ph idx="1"/>
          </p:nvPr>
        </p:nvSpPr>
        <p:spPr/>
        <p:txBody>
          <a:bodyPr/>
          <a:lstStyle/>
          <a:p>
            <a:pPr eaLnBrk="1" hangingPunct="1"/>
            <a:r>
              <a:rPr lang="en-US" sz="2800" dirty="0" smtClean="0"/>
              <a:t>The figure of .76 means that the student managed to get 76% of the answers right. </a:t>
            </a:r>
          </a:p>
          <a:p>
            <a:pPr eaLnBrk="1" hangingPunct="1"/>
            <a:r>
              <a:rPr lang="en-US" sz="2800" dirty="0" smtClean="0"/>
              <a:t>It does not mean that the student knows 76% of the answers to the questions. </a:t>
            </a:r>
          </a:p>
          <a:p>
            <a:pPr eaLnBrk="1" hangingPunct="1"/>
            <a:r>
              <a:rPr lang="en-US" sz="2800" dirty="0" smtClean="0"/>
              <a:t>To find out how much the students knows (rather than just to evaluate how many answers the student got right) the .76 has to be adjusted for guessing. </a:t>
            </a:r>
          </a:p>
        </p:txBody>
      </p:sp>
    </p:spTree>
    <p:extLst>
      <p:ext uri="{BB962C8B-B14F-4D97-AF65-F5344CB8AC3E}">
        <p14:creationId xmlns:p14="http://schemas.microsoft.com/office/powerpoint/2010/main" val="1380674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15644"/>
            <a:ext cx="8042276" cy="1336956"/>
          </a:xfrm>
        </p:spPr>
        <p:txBody>
          <a:bodyPr/>
          <a:lstStyle/>
          <a:p>
            <a:r>
              <a:rPr lang="en-US" sz="4000" dirty="0"/>
              <a:t>The probability of getting an answer right </a:t>
            </a:r>
          </a:p>
        </p:txBody>
      </p:sp>
      <p:sp>
        <p:nvSpPr>
          <p:cNvPr id="3" name="Content Placeholder 2"/>
          <p:cNvSpPr>
            <a:spLocks noGrp="1"/>
          </p:cNvSpPr>
          <p:nvPr>
            <p:ph idx="1"/>
          </p:nvPr>
        </p:nvSpPr>
        <p:spPr>
          <a:xfrm>
            <a:off x="549275" y="2209800"/>
            <a:ext cx="8042276" cy="1066800"/>
          </a:xfrm>
        </p:spPr>
        <p:txBody>
          <a:bodyPr/>
          <a:lstStyle/>
          <a:p>
            <a:r>
              <a:rPr lang="en-US" dirty="0" smtClean="0"/>
              <a:t>Here is the probability that a student answers a question correctly:</a:t>
            </a:r>
            <a:endParaRPr lang="en-US" sz="2800" i="1" dirty="0"/>
          </a:p>
          <a:p>
            <a:endParaRPr lang="en-US" dirty="0"/>
          </a:p>
        </p:txBody>
      </p:sp>
      <p:sp>
        <p:nvSpPr>
          <p:cNvPr id="4" name="TextBox 3"/>
          <p:cNvSpPr txBox="1"/>
          <p:nvPr/>
        </p:nvSpPr>
        <p:spPr>
          <a:xfrm>
            <a:off x="1524000" y="3505200"/>
            <a:ext cx="5867400" cy="523220"/>
          </a:xfrm>
          <a:prstGeom prst="rect">
            <a:avLst/>
          </a:prstGeom>
          <a:noFill/>
        </p:spPr>
        <p:txBody>
          <a:bodyPr wrap="square" rtlCol="0">
            <a:spAutoFit/>
          </a:bodyPr>
          <a:lstStyle/>
          <a:p>
            <a:pPr algn="ctr"/>
            <a:r>
              <a:rPr lang="en-US" sz="2800" i="1" dirty="0" smtClean="0">
                <a:solidFill>
                  <a:schemeClr val="tx1">
                    <a:lumMod val="65000"/>
                    <a:lumOff val="35000"/>
                  </a:schemeClr>
                </a:solidFill>
                <a:latin typeface="Cambria"/>
                <a:cs typeface="Cambria"/>
              </a:rPr>
              <a:t>m</a:t>
            </a:r>
            <a:r>
              <a:rPr lang="en-US" sz="2800" i="1" baseline="-25000" dirty="0" smtClean="0">
                <a:solidFill>
                  <a:schemeClr val="tx1">
                    <a:lumMod val="65000"/>
                    <a:lumOff val="35000"/>
                  </a:schemeClr>
                </a:solidFill>
                <a:latin typeface="Cambria"/>
                <a:cs typeface="Cambria"/>
              </a:rPr>
              <a:t>i</a:t>
            </a:r>
            <a:r>
              <a:rPr lang="en-US" sz="2800" i="1" dirty="0" smtClean="0">
                <a:solidFill>
                  <a:schemeClr val="tx1">
                    <a:lumMod val="65000"/>
                    <a:lumOff val="35000"/>
                  </a:schemeClr>
                </a:solidFill>
                <a:latin typeface="Cambria"/>
                <a:cs typeface="Cambria"/>
              </a:rPr>
              <a:t>=d</a:t>
            </a:r>
            <a:r>
              <a:rPr lang="en-US" sz="2800" i="1" baseline="-25000" dirty="0" smtClean="0">
                <a:solidFill>
                  <a:schemeClr val="tx1">
                    <a:lumMod val="65000"/>
                    <a:lumOff val="35000"/>
                  </a:schemeClr>
                </a:solidFill>
                <a:latin typeface="Cambria"/>
                <a:cs typeface="Cambria"/>
              </a:rPr>
              <a:t>i</a:t>
            </a:r>
            <a:r>
              <a:rPr lang="en-US" sz="2800" i="1" dirty="0" smtClean="0">
                <a:solidFill>
                  <a:schemeClr val="tx1">
                    <a:lumMod val="65000"/>
                    <a:lumOff val="35000"/>
                  </a:schemeClr>
                </a:solidFill>
                <a:latin typeface="Cambria"/>
                <a:cs typeface="Cambria"/>
              </a:rPr>
              <a:t>+(1-d</a:t>
            </a:r>
            <a:r>
              <a:rPr lang="en-US" sz="2800" i="1" baseline="-25000" dirty="0" smtClean="0">
                <a:solidFill>
                  <a:schemeClr val="tx1">
                    <a:lumMod val="65000"/>
                    <a:lumOff val="35000"/>
                  </a:schemeClr>
                </a:solidFill>
                <a:latin typeface="Cambria"/>
                <a:cs typeface="Cambria"/>
              </a:rPr>
              <a:t>i</a:t>
            </a:r>
            <a:r>
              <a:rPr lang="en-US" sz="2800" i="1" dirty="0" smtClean="0">
                <a:solidFill>
                  <a:schemeClr val="tx1">
                    <a:lumMod val="65000"/>
                    <a:lumOff val="35000"/>
                  </a:schemeClr>
                </a:solidFill>
                <a:latin typeface="Cambria"/>
                <a:cs typeface="Cambria"/>
              </a:rPr>
              <a:t>)/L</a:t>
            </a:r>
            <a:endParaRPr lang="en-US" sz="2800" i="1" dirty="0">
              <a:solidFill>
                <a:schemeClr val="tx1">
                  <a:lumMod val="65000"/>
                  <a:lumOff val="35000"/>
                </a:schemeClr>
              </a:solidFill>
              <a:latin typeface="Cambria"/>
              <a:cs typeface="Cambria"/>
            </a:endParaRPr>
          </a:p>
        </p:txBody>
      </p:sp>
    </p:spTree>
    <p:extLst>
      <p:ext uri="{BB962C8B-B14F-4D97-AF65-F5344CB8AC3E}">
        <p14:creationId xmlns:p14="http://schemas.microsoft.com/office/powerpoint/2010/main" val="18541867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600200"/>
                <a:ext cx="8042276" cy="4343400"/>
              </a:xfrm>
            </p:spPr>
            <p:txBody>
              <a:bodyPr/>
              <a:lstStyle/>
              <a:p>
                <a:r>
                  <a:rPr lang="en-US" sz="2800" dirty="0"/>
                  <a:t>The formula for adjusting a test score for guessing is:</a:t>
                </a:r>
              </a:p>
              <a:p>
                <a:pPr lvl="1"/>
                <a14:m>
                  <m:oMath xmlns="" xmlns:m="http://schemas.openxmlformats.org/officeDocument/2006/math">
                    <m:r>
                      <a:rPr lang="en-US" i="1" kern="1200">
                        <a:latin typeface="Cambria Math"/>
                      </a:rPr>
                      <m:t>𝐾</m:t>
                    </m:r>
                    <m:r>
                      <a:rPr lang="en-US" i="1" kern="1200">
                        <a:latin typeface="Cambria Math"/>
                      </a:rPr>
                      <m:t>=</m:t>
                    </m:r>
                    <m:d>
                      <m:dPr>
                        <m:begChr m:val="["/>
                        <m:endChr m:val="]"/>
                        <m:ctrlPr>
                          <a:rPr lang="en-US" i="1" kern="1200">
                            <a:latin typeface="Cambria Math"/>
                          </a:rPr>
                        </m:ctrlPr>
                      </m:dPr>
                      <m:e>
                        <m:r>
                          <a:rPr lang="en-US" i="1" kern="1200">
                            <a:latin typeface="Cambria Math"/>
                          </a:rPr>
                          <m:t>𝑆</m:t>
                        </m:r>
                        <m:r>
                          <a:rPr lang="en-US" i="1" kern="1200">
                            <a:latin typeface="Cambria Math"/>
                          </a:rPr>
                          <m:t>−</m:t>
                        </m:r>
                        <m:f>
                          <m:fPr>
                            <m:ctrlPr>
                              <a:rPr lang="en-US" i="1" kern="1200">
                                <a:latin typeface="Cambria Math"/>
                              </a:rPr>
                            </m:ctrlPr>
                          </m:fPr>
                          <m:num>
                            <m:r>
                              <a:rPr lang="en-US" i="1" kern="1200">
                                <a:latin typeface="Cambria Math"/>
                              </a:rPr>
                              <m:t>1</m:t>
                            </m:r>
                          </m:num>
                          <m:den>
                            <m:r>
                              <a:rPr lang="en-US" i="1" kern="1200">
                                <a:latin typeface="Cambria Math"/>
                              </a:rPr>
                              <m:t>𝐿</m:t>
                            </m:r>
                          </m:den>
                        </m:f>
                      </m:e>
                    </m:d>
                    <m:r>
                      <a:rPr lang="en-US" i="1" kern="1200">
                        <a:latin typeface="Cambria Math"/>
                      </a:rPr>
                      <m:t>[1−</m:t>
                    </m:r>
                    <m:f>
                      <m:fPr>
                        <m:ctrlPr>
                          <a:rPr lang="en-US" i="1" kern="1200">
                            <a:latin typeface="Cambria Math"/>
                          </a:rPr>
                        </m:ctrlPr>
                      </m:fPr>
                      <m:num>
                        <m:r>
                          <a:rPr lang="en-US" i="1" kern="1200">
                            <a:latin typeface="Cambria Math"/>
                          </a:rPr>
                          <m:t>1</m:t>
                        </m:r>
                      </m:num>
                      <m:den>
                        <m:r>
                          <a:rPr lang="en-US" i="1" kern="1200">
                            <a:latin typeface="Cambria Math"/>
                          </a:rPr>
                          <m:t>𝐿</m:t>
                        </m:r>
                      </m:den>
                    </m:f>
                    <m:r>
                      <a:rPr lang="en-US" i="1" kern="1200">
                        <a:latin typeface="Cambria Math"/>
                      </a:rPr>
                      <m:t>]</m:t>
                    </m:r>
                  </m:oMath>
                </a14:m>
                <a:endParaRPr lang="en-US" kern="1200" dirty="0"/>
              </a:p>
              <a:p>
                <a:r>
                  <a:rPr lang="en-US" sz="2800" dirty="0"/>
                  <a:t>where K = actual knowledge, S is the original test score, and L is the number of choices available when a student has to guess the answer.</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600200"/>
                <a:ext cx="8042276" cy="4343400"/>
              </a:xfr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679877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for guessing</a:t>
            </a:r>
            <a:endParaRPr lang="en-US" dirty="0"/>
          </a:p>
        </p:txBody>
      </p:sp>
      <p:sp>
        <p:nvSpPr>
          <p:cNvPr id="3" name="Content Placeholder 2"/>
          <p:cNvSpPr>
            <a:spLocks noGrp="1"/>
          </p:cNvSpPr>
          <p:nvPr>
            <p:ph idx="1"/>
          </p:nvPr>
        </p:nvSpPr>
        <p:spPr/>
        <p:txBody>
          <a:bodyPr/>
          <a:lstStyle/>
          <a:p>
            <a:r>
              <a:rPr lang="en-US" dirty="0"/>
              <a:t>Here is a diagram, from Steve Borgatti, showing </a:t>
            </a:r>
            <a:r>
              <a:rPr lang="en-US" dirty="0" smtClean="0"/>
              <a:t>the probability that a student answers a question correctly, adjusted for guessing.</a:t>
            </a:r>
            <a:endParaRPr lang="en-US" dirty="0"/>
          </a:p>
        </p:txBody>
      </p:sp>
    </p:spTree>
    <p:extLst>
      <p:ext uri="{BB962C8B-B14F-4D97-AF65-F5344CB8AC3E}">
        <p14:creationId xmlns:p14="http://schemas.microsoft.com/office/powerpoint/2010/main" val="210270940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descr="conse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19" y="152400"/>
            <a:ext cx="9190038"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09600" y="5562600"/>
            <a:ext cx="7391400" cy="400110"/>
          </a:xfrm>
          <a:prstGeom prst="rect">
            <a:avLst/>
          </a:prstGeom>
        </p:spPr>
        <p:txBody>
          <a:bodyPr wrap="square">
            <a:spAutoFit/>
          </a:bodyPr>
          <a:lstStyle/>
          <a:p>
            <a:pPr eaLnBrk="1" hangingPunct="1"/>
            <a:r>
              <a:rPr lang="en-US" sz="1000" dirty="0" smtClean="0">
                <a:hlinkClick r:id="rId4"/>
              </a:rPr>
              <a:t>From Steve </a:t>
            </a:r>
            <a:r>
              <a:rPr lang="en-US" sz="1000" dirty="0" err="1" smtClean="0">
                <a:hlinkClick r:id="rId4"/>
              </a:rPr>
              <a:t>Borgatti</a:t>
            </a:r>
            <a:r>
              <a:rPr lang="en-US" sz="1000" dirty="0" smtClean="0">
                <a:hlinkClick r:id="rId4"/>
              </a:rPr>
              <a:t> http://www.analytictech.com/borgatti/consensu.htm</a:t>
            </a:r>
            <a:endParaRPr lang="en-US" sz="1000" dirty="0" smtClean="0"/>
          </a:p>
          <a:p>
            <a:pPr eaLnBrk="1" hangingPunct="1"/>
            <a:endParaRPr lang="en-US" sz="1000" dirty="0" smtClean="0"/>
          </a:p>
        </p:txBody>
      </p:sp>
    </p:spTree>
    <p:extLst>
      <p:ext uri="{BB962C8B-B14F-4D97-AF65-F5344CB8AC3E}">
        <p14:creationId xmlns:p14="http://schemas.microsoft.com/office/powerpoint/2010/main" val="4049184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two equations</a:t>
            </a:r>
            <a:endParaRPr lang="en-US" dirty="0"/>
          </a:p>
        </p:txBody>
      </p:sp>
      <p:sp>
        <p:nvSpPr>
          <p:cNvPr id="3" name="Content Placeholder 2"/>
          <p:cNvSpPr>
            <a:spLocks noGrp="1"/>
          </p:cNvSpPr>
          <p:nvPr>
            <p:ph idx="1"/>
          </p:nvPr>
        </p:nvSpPr>
        <p:spPr>
          <a:xfrm>
            <a:off x="549275" y="1905000"/>
            <a:ext cx="8042276" cy="4343400"/>
          </a:xfrm>
        </p:spPr>
        <p:txBody>
          <a:bodyPr>
            <a:normAutofit/>
          </a:bodyPr>
          <a:lstStyle/>
          <a:p>
            <a:r>
              <a:rPr lang="en-US" sz="2800" dirty="0" smtClean="0"/>
              <a:t>One </a:t>
            </a:r>
            <a:r>
              <a:rPr lang="en-US" sz="2800" dirty="0"/>
              <a:t>expressing the probability that a </a:t>
            </a:r>
            <a:r>
              <a:rPr lang="en-US" sz="2800" dirty="0" smtClean="0"/>
              <a:t>person answers </a:t>
            </a:r>
            <a:r>
              <a:rPr lang="en-US" sz="2800" dirty="0"/>
              <a:t>a question </a:t>
            </a:r>
            <a:r>
              <a:rPr lang="en-US" sz="2800" dirty="0" smtClean="0"/>
              <a:t>correctly.</a:t>
            </a:r>
          </a:p>
          <a:p>
            <a:r>
              <a:rPr lang="en-US" sz="2800" dirty="0" smtClean="0"/>
              <a:t>Another expressing </a:t>
            </a:r>
            <a:r>
              <a:rPr lang="en-US" sz="2800" dirty="0"/>
              <a:t>the probability that two people agree </a:t>
            </a:r>
            <a:r>
              <a:rPr lang="en-US" sz="2800" dirty="0" smtClean="0"/>
              <a:t>on the </a:t>
            </a:r>
            <a:r>
              <a:rPr lang="en-US" sz="2800" dirty="0"/>
              <a:t>answer to a question. </a:t>
            </a:r>
            <a:endParaRPr lang="en-US" sz="2800" dirty="0" smtClean="0"/>
          </a:p>
          <a:p>
            <a:r>
              <a:rPr lang="en-US" sz="2800" dirty="0" smtClean="0"/>
              <a:t>The </a:t>
            </a:r>
            <a:r>
              <a:rPr lang="en-US" sz="2800" dirty="0"/>
              <a:t>first equation </a:t>
            </a:r>
            <a:r>
              <a:rPr lang="en-US" sz="2800" dirty="0" smtClean="0"/>
              <a:t>comes </a:t>
            </a:r>
            <a:r>
              <a:rPr lang="en-US" sz="2800" dirty="0"/>
              <a:t>from classical test theory—the </a:t>
            </a:r>
            <a:r>
              <a:rPr lang="en-US" sz="2800" dirty="0" smtClean="0"/>
              <a:t>kind that </a:t>
            </a:r>
            <a:r>
              <a:rPr lang="en-US" sz="2800" dirty="0"/>
              <a:t>produces all those standardized tests you’ve taken all your life.</a:t>
            </a:r>
          </a:p>
        </p:txBody>
      </p:sp>
    </p:spTree>
    <p:extLst>
      <p:ext uri="{BB962C8B-B14F-4D97-AF65-F5344CB8AC3E}">
        <p14:creationId xmlns:p14="http://schemas.microsoft.com/office/powerpoint/2010/main" val="391703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en-US" altLang="en-US"/>
              <a:t>Agreement </a:t>
            </a:r>
          </a:p>
        </p:txBody>
      </p:sp>
      <p:sp>
        <p:nvSpPr>
          <p:cNvPr id="234499" name="Rectangle 3"/>
          <p:cNvSpPr>
            <a:spLocks noGrp="1" noChangeArrowheads="1"/>
          </p:cNvSpPr>
          <p:nvPr>
            <p:ph idx="1"/>
          </p:nvPr>
        </p:nvSpPr>
        <p:spPr>
          <a:xfrm>
            <a:off x="568324" y="1752600"/>
            <a:ext cx="8042276" cy="4343400"/>
          </a:xfrm>
        </p:spPr>
        <p:txBody>
          <a:bodyPr/>
          <a:lstStyle/>
          <a:p>
            <a:r>
              <a:rPr lang="en-US" altLang="en-US" dirty="0" smtClean="0"/>
              <a:t>For agreement</a:t>
            </a:r>
            <a:r>
              <a:rPr lang="en-US" altLang="en-US" dirty="0"/>
              <a:t>, we </a:t>
            </a:r>
            <a:r>
              <a:rPr lang="en-US" altLang="en-US" dirty="0" smtClean="0"/>
              <a:t>evaluate </a:t>
            </a:r>
            <a:r>
              <a:rPr lang="en-US" altLang="en-US" dirty="0"/>
              <a:t>the similarity of two students by running a matched similarity coefficient test on their two vectors of numbers. </a:t>
            </a:r>
          </a:p>
          <a:p>
            <a:r>
              <a:rPr lang="en-US" altLang="en-US" dirty="0"/>
              <a:t>If two students answer all questions on an exam correctly, then their similarity will be 100% or 1.0</a:t>
            </a:r>
            <a:r>
              <a:rPr lang="en-US" altLang="en-US" dirty="0" smtClean="0"/>
              <a:t>.</a:t>
            </a:r>
          </a:p>
          <a:p>
            <a:r>
              <a:rPr lang="en-US" altLang="en-US" sz="1600" dirty="0" smtClean="0">
                <a:hlinkClick r:id="rId2"/>
              </a:rPr>
              <a:t>http</a:t>
            </a:r>
            <a:r>
              <a:rPr lang="en-US" altLang="en-US" sz="1600" dirty="0">
                <a:hlinkClick r:id="rId2"/>
              </a:rPr>
              <a:t>://www.analytictech.com/borgatti/consensu.htm</a:t>
            </a:r>
            <a:endParaRPr lang="en-US" altLang="en-US" sz="1600" dirty="0"/>
          </a:p>
          <a:p>
            <a:endParaRPr lang="en-US" altLang="en-US" sz="12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endParaRPr lang="en-US" altLang="en-US"/>
          </a:p>
        </p:txBody>
      </p:sp>
      <p:sp>
        <p:nvSpPr>
          <p:cNvPr id="256003" name="Rectangle 3"/>
          <p:cNvSpPr>
            <a:spLocks noGrp="1" noChangeArrowheads="1"/>
          </p:cNvSpPr>
          <p:nvPr>
            <p:ph idx="1"/>
          </p:nvPr>
        </p:nvSpPr>
        <p:spPr>
          <a:xfrm>
            <a:off x="873124" y="1828800"/>
            <a:ext cx="8042276" cy="4343400"/>
          </a:xfrm>
        </p:spPr>
        <p:txBody>
          <a:bodyPr/>
          <a:lstStyle/>
          <a:p>
            <a:pPr marL="0" indent="0">
              <a:buNone/>
            </a:pPr>
            <a:r>
              <a:rPr lang="en-US" altLang="en-US" dirty="0"/>
              <a:t>If two students, S</a:t>
            </a:r>
            <a:r>
              <a:rPr lang="en-US" altLang="en-US" baseline="-25000" dirty="0"/>
              <a:t>i</a:t>
            </a:r>
            <a:r>
              <a:rPr lang="en-US" altLang="en-US" dirty="0"/>
              <a:t> and </a:t>
            </a:r>
            <a:r>
              <a:rPr lang="en-US" altLang="en-US" dirty="0" err="1"/>
              <a:t>S</a:t>
            </a:r>
            <a:r>
              <a:rPr lang="en-US" altLang="en-US" baseline="-25000" dirty="0" err="1"/>
              <a:t>j</a:t>
            </a:r>
            <a:r>
              <a:rPr lang="en-US" altLang="en-US" dirty="0"/>
              <a:t>, each know 90% of the material on an exam, then each of them has knowledge d</a:t>
            </a:r>
            <a:r>
              <a:rPr lang="en-US" altLang="en-US" baseline="-25000" dirty="0"/>
              <a:t>i</a:t>
            </a:r>
            <a:r>
              <a:rPr lang="en-US" altLang="en-US" dirty="0"/>
              <a:t>=.90 and each gets 45 out of 50 questions right.</a:t>
            </a:r>
          </a:p>
          <a:p>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altLang="en-US"/>
              <a:t>Consensus analysis</a:t>
            </a:r>
          </a:p>
        </p:txBody>
      </p:sp>
      <p:sp>
        <p:nvSpPr>
          <p:cNvPr id="271363" name="Rectangle 3"/>
          <p:cNvSpPr>
            <a:spLocks noGrp="1" noChangeArrowheads="1"/>
          </p:cNvSpPr>
          <p:nvPr>
            <p:ph idx="1"/>
          </p:nvPr>
        </p:nvSpPr>
        <p:spPr/>
        <p:txBody>
          <a:bodyPr/>
          <a:lstStyle/>
          <a:p>
            <a:pPr>
              <a:lnSpc>
                <a:spcPct val="90000"/>
              </a:lnSpc>
            </a:pPr>
            <a:r>
              <a:rPr lang="en-US" altLang="en-US" sz="2800"/>
              <a:t>We usually take measurements and aggregate across people. This reflects our concern to know about variables rather than people. </a:t>
            </a:r>
          </a:p>
          <a:p>
            <a:pPr>
              <a:lnSpc>
                <a:spcPct val="90000"/>
              </a:lnSpc>
            </a:pPr>
            <a:r>
              <a:rPr lang="en-US" altLang="en-US" sz="2800"/>
              <a:t>When we aggregate across people, however, we tacitly assume a consensus. </a:t>
            </a:r>
          </a:p>
          <a:p>
            <a:pPr>
              <a:lnSpc>
                <a:spcPct val="90000"/>
              </a:lnSpc>
            </a:pPr>
            <a:r>
              <a:rPr lang="en-US" altLang="en-US" sz="2800"/>
              <a:t>We know that there is intracultural variation.</a:t>
            </a:r>
          </a:p>
          <a:p>
            <a:pPr>
              <a:lnSpc>
                <a:spcPct val="90000"/>
              </a:lnSpc>
            </a:pPr>
            <a:r>
              <a:rPr lang="en-US" altLang="en-US" sz="2800"/>
              <a:t>How can we describe the variation and find out how much variation exists?</a:t>
            </a:r>
          </a:p>
          <a:p>
            <a:pPr>
              <a:lnSpc>
                <a:spcPct val="90000"/>
              </a:lnSpc>
            </a:pPr>
            <a:endParaRPr lang="en-US" altLang="en-US" sz="280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endParaRPr lang="en-US" altLang="en-US"/>
          </a:p>
        </p:txBody>
      </p:sp>
      <p:sp>
        <p:nvSpPr>
          <p:cNvPr id="235523" name="Rectangle 3"/>
          <p:cNvSpPr>
            <a:spLocks noGrp="1" noChangeArrowheads="1"/>
          </p:cNvSpPr>
          <p:nvPr>
            <p:ph idx="1"/>
          </p:nvPr>
        </p:nvSpPr>
        <p:spPr/>
        <p:txBody>
          <a:bodyPr/>
          <a:lstStyle/>
          <a:p>
            <a:pPr>
              <a:lnSpc>
                <a:spcPct val="90000"/>
              </a:lnSpc>
            </a:pPr>
            <a:r>
              <a:rPr lang="en-US" altLang="en-US" dirty="0"/>
              <a:t>It is not necessary, though, for them to get the </a:t>
            </a:r>
            <a:r>
              <a:rPr lang="en-US" altLang="en-US" i="1" dirty="0"/>
              <a:t>same</a:t>
            </a:r>
            <a:r>
              <a:rPr lang="en-US" altLang="en-US" dirty="0"/>
              <a:t> 45 questions right. In fact, there are </a:t>
            </a:r>
            <a:r>
              <a:rPr lang="en-US" dirty="0"/>
              <a:t>50!/45!(50-45)! </a:t>
            </a:r>
            <a:r>
              <a:rPr lang="en-US" altLang="en-US" dirty="0" smtClean="0"/>
              <a:t>ways </a:t>
            </a:r>
            <a:r>
              <a:rPr lang="en-US" altLang="en-US" dirty="0"/>
              <a:t>to get 45 out of 50 questions (90%) right on an exam. </a:t>
            </a:r>
            <a:endParaRPr lang="en-US" altLang="en-US" dirty="0" smtClean="0"/>
          </a:p>
          <a:p>
            <a:pPr>
              <a:lnSpc>
                <a:spcPct val="90000"/>
              </a:lnSpc>
            </a:pPr>
            <a:r>
              <a:rPr lang="en-US" altLang="en-US" dirty="0" smtClean="0"/>
              <a:t>What is the probability that 2 students agree on any particular question?</a:t>
            </a:r>
          </a:p>
          <a:p>
            <a:pPr>
              <a:lnSpc>
                <a:spcPct val="90000"/>
              </a:lnSpc>
            </a:pPr>
            <a:endParaRPr lang="en-US" alt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second equation in the consensus model is the probability that two people, </a:t>
            </a:r>
            <a:r>
              <a:rPr lang="en-US" i="1" dirty="0" err="1"/>
              <a:t>i</a:t>
            </a:r>
            <a:r>
              <a:rPr lang="en-US" i="1" dirty="0"/>
              <a:t> </a:t>
            </a:r>
            <a:r>
              <a:rPr lang="en-US" dirty="0" smtClean="0"/>
              <a:t>and </a:t>
            </a:r>
            <a:r>
              <a:rPr lang="en-US" i="1" dirty="0" smtClean="0"/>
              <a:t>j</a:t>
            </a:r>
            <a:r>
              <a:rPr lang="en-US" dirty="0"/>
              <a:t>, agree on the answer to a question. </a:t>
            </a:r>
            <a:endParaRPr lang="en-US" dirty="0" smtClean="0"/>
          </a:p>
          <a:p>
            <a:r>
              <a:rPr lang="en-US" dirty="0" smtClean="0"/>
              <a:t>There </a:t>
            </a:r>
            <a:r>
              <a:rPr lang="en-US" dirty="0"/>
              <a:t>are four ways for this to happen</a:t>
            </a:r>
            <a:r>
              <a:rPr lang="en-US" dirty="0" smtClean="0"/>
              <a:t>:</a:t>
            </a:r>
            <a:endParaRPr lang="en-US" dirty="0"/>
          </a:p>
        </p:txBody>
      </p:sp>
    </p:spTree>
    <p:extLst>
      <p:ext uri="{BB962C8B-B14F-4D97-AF65-F5344CB8AC3E}">
        <p14:creationId xmlns:p14="http://schemas.microsoft.com/office/powerpoint/2010/main" val="154601583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2800" dirty="0" smtClean="0"/>
              <a:t>(1) </a:t>
            </a:r>
            <a:r>
              <a:rPr lang="en-US" sz="2800" i="1" dirty="0" err="1" smtClean="0"/>
              <a:t>i</a:t>
            </a:r>
            <a:r>
              <a:rPr lang="en-US" sz="2800" i="1" dirty="0" smtClean="0"/>
              <a:t> </a:t>
            </a:r>
            <a:r>
              <a:rPr lang="en-US" sz="2800" dirty="0" smtClean="0"/>
              <a:t>and </a:t>
            </a:r>
            <a:r>
              <a:rPr lang="en-US" sz="2800" i="1" dirty="0" smtClean="0"/>
              <a:t>j </a:t>
            </a:r>
            <a:r>
              <a:rPr lang="en-US" sz="2800" dirty="0" smtClean="0"/>
              <a:t>both know the answer with probability </a:t>
            </a:r>
            <a:r>
              <a:rPr lang="en-US" sz="2800" i="1" dirty="0" smtClean="0"/>
              <a:t>d</a:t>
            </a:r>
            <a:r>
              <a:rPr lang="en-US" sz="2800" dirty="0" smtClean="0"/>
              <a:t> = </a:t>
            </a:r>
            <a:r>
              <a:rPr lang="en-US" sz="2800" dirty="0" err="1"/>
              <a:t>d</a:t>
            </a:r>
            <a:r>
              <a:rPr lang="en-US" sz="2800" baseline="-25000" dirty="0" err="1"/>
              <a:t>i</a:t>
            </a:r>
            <a:r>
              <a:rPr lang="en-US" sz="2800" dirty="0" err="1"/>
              <a:t>d</a:t>
            </a:r>
            <a:r>
              <a:rPr lang="en-US" sz="2800" baseline="-25000" dirty="0" err="1"/>
              <a:t>j</a:t>
            </a:r>
            <a:endParaRPr lang="en-US" sz="2800" dirty="0" smtClean="0"/>
          </a:p>
          <a:p>
            <a:r>
              <a:rPr lang="en-US" sz="2800" dirty="0" smtClean="0"/>
              <a:t>(2) </a:t>
            </a:r>
            <a:r>
              <a:rPr lang="en-US" sz="2800" i="1" dirty="0" err="1" smtClean="0"/>
              <a:t>i</a:t>
            </a:r>
            <a:r>
              <a:rPr lang="en-US" sz="2800" i="1" dirty="0" smtClean="0"/>
              <a:t> </a:t>
            </a:r>
            <a:r>
              <a:rPr lang="en-US" sz="2800" dirty="0" smtClean="0"/>
              <a:t>knows the answer and </a:t>
            </a:r>
            <a:r>
              <a:rPr lang="en-US" sz="2800" i="1" dirty="0" smtClean="0"/>
              <a:t>j </a:t>
            </a:r>
            <a:r>
              <a:rPr lang="en-US" sz="2800" dirty="0" smtClean="0"/>
              <a:t>guesses correctly </a:t>
            </a:r>
            <a:r>
              <a:rPr lang="en-US" sz="2800" dirty="0"/>
              <a:t>d</a:t>
            </a:r>
            <a:r>
              <a:rPr lang="en-US" sz="2800" baseline="-25000" dirty="0"/>
              <a:t>i</a:t>
            </a:r>
            <a:r>
              <a:rPr lang="en-US" sz="2800" dirty="0"/>
              <a:t>(1-d</a:t>
            </a:r>
            <a:r>
              <a:rPr lang="en-US" sz="2800" baseline="-25000" dirty="0"/>
              <a:t>j</a:t>
            </a:r>
            <a:r>
              <a:rPr lang="en-US" sz="2800" dirty="0"/>
              <a:t>)/L </a:t>
            </a:r>
            <a:endParaRPr lang="en-US" sz="2800" dirty="0" smtClean="0"/>
          </a:p>
          <a:p>
            <a:r>
              <a:rPr lang="en-US" sz="2800" dirty="0" smtClean="0"/>
              <a:t>(3) </a:t>
            </a:r>
            <a:r>
              <a:rPr lang="en-US" sz="2800" i="1" dirty="0" smtClean="0"/>
              <a:t>j </a:t>
            </a:r>
            <a:r>
              <a:rPr lang="en-US" sz="2800" dirty="0" smtClean="0"/>
              <a:t>knows the answer and </a:t>
            </a:r>
            <a:r>
              <a:rPr lang="en-US" sz="2800" i="1" dirty="0" err="1" smtClean="0"/>
              <a:t>i</a:t>
            </a:r>
            <a:r>
              <a:rPr lang="en-US" sz="2800" i="1" dirty="0" smtClean="0"/>
              <a:t> </a:t>
            </a:r>
            <a:r>
              <a:rPr lang="en-US" sz="2800" dirty="0" smtClean="0"/>
              <a:t>guesses correctly </a:t>
            </a:r>
            <a:r>
              <a:rPr lang="en-US" sz="2800" dirty="0" err="1"/>
              <a:t>d</a:t>
            </a:r>
            <a:r>
              <a:rPr lang="en-US" sz="2800" baseline="-25000" dirty="0" err="1"/>
              <a:t>j</a:t>
            </a:r>
            <a:r>
              <a:rPr lang="en-US" sz="2800" dirty="0"/>
              <a:t>(1-d</a:t>
            </a:r>
            <a:r>
              <a:rPr lang="en-US" sz="2800" baseline="-25000" dirty="0"/>
              <a:t>i</a:t>
            </a:r>
            <a:r>
              <a:rPr lang="en-US" sz="2800" dirty="0"/>
              <a:t>)/L </a:t>
            </a:r>
            <a:r>
              <a:rPr lang="en-US" sz="2800" dirty="0" smtClean="0"/>
              <a:t> 	</a:t>
            </a:r>
          </a:p>
          <a:p>
            <a:r>
              <a:rPr lang="en-US" sz="2800" dirty="0" smtClean="0"/>
              <a:t>(4) neither </a:t>
            </a:r>
            <a:r>
              <a:rPr lang="en-US" sz="2800" i="1" dirty="0" err="1" smtClean="0"/>
              <a:t>i</a:t>
            </a:r>
            <a:r>
              <a:rPr lang="en-US" sz="2800" i="1" dirty="0" smtClean="0"/>
              <a:t> </a:t>
            </a:r>
            <a:r>
              <a:rPr lang="en-US" sz="2800" dirty="0" smtClean="0"/>
              <a:t>nor </a:t>
            </a:r>
            <a:r>
              <a:rPr lang="en-US" sz="2800" i="1" dirty="0" smtClean="0"/>
              <a:t>j </a:t>
            </a:r>
            <a:r>
              <a:rPr lang="en-US" sz="2800" dirty="0" smtClean="0"/>
              <a:t>know the answer but they make the same guess, which may or may not be the correct one </a:t>
            </a:r>
            <a:r>
              <a:rPr lang="en-US" sz="2800" dirty="0"/>
              <a:t>(1-d</a:t>
            </a:r>
            <a:r>
              <a:rPr lang="en-US" sz="2800" baseline="-25000" dirty="0"/>
              <a:t>i</a:t>
            </a:r>
            <a:r>
              <a:rPr lang="en-US" sz="2800" dirty="0"/>
              <a:t>)(1-d</a:t>
            </a:r>
            <a:r>
              <a:rPr lang="en-US" sz="2800" baseline="-25000" dirty="0"/>
              <a:t>j</a:t>
            </a:r>
            <a:r>
              <a:rPr lang="en-US" sz="2800" dirty="0"/>
              <a:t>)/</a:t>
            </a:r>
            <a:r>
              <a:rPr lang="en-US" sz="2800" dirty="0" smtClean="0"/>
              <a:t>L</a:t>
            </a:r>
            <a:endParaRPr lang="en-US" sz="2800" dirty="0"/>
          </a:p>
          <a:p>
            <a:r>
              <a:rPr lang="en-US" altLang="en-US" sz="1700" dirty="0" smtClean="0">
                <a:hlinkClick r:id="rId2"/>
              </a:rPr>
              <a:t>http</a:t>
            </a:r>
            <a:r>
              <a:rPr lang="en-US" altLang="en-US" sz="1700" dirty="0">
                <a:hlinkClick r:id="rId2"/>
              </a:rPr>
              <a:t>://www.analytictech.com/borgatti/consensu.htm</a:t>
            </a:r>
            <a:endParaRPr lang="en-US" altLang="en-US" sz="1700" dirty="0"/>
          </a:p>
          <a:p>
            <a:endParaRPr lang="en-US" sz="2800" dirty="0"/>
          </a:p>
        </p:txBody>
      </p:sp>
    </p:spTree>
    <p:extLst>
      <p:ext uri="{BB962C8B-B14F-4D97-AF65-F5344CB8AC3E}">
        <p14:creationId xmlns:p14="http://schemas.microsoft.com/office/powerpoint/2010/main" val="404751379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endParaRPr lang="en-US" altLang="en-US"/>
          </a:p>
        </p:txBody>
      </p:sp>
      <p:sp>
        <p:nvSpPr>
          <p:cNvPr id="257027" name="Rectangle 3"/>
          <p:cNvSpPr>
            <a:spLocks noGrp="1" noChangeArrowheads="1"/>
          </p:cNvSpPr>
          <p:nvPr>
            <p:ph idx="1"/>
          </p:nvPr>
        </p:nvSpPr>
        <p:spPr>
          <a:xfrm>
            <a:off x="320675" y="1600201"/>
            <a:ext cx="8289925" cy="4343400"/>
          </a:xfrm>
        </p:spPr>
        <p:txBody>
          <a:bodyPr/>
          <a:lstStyle/>
          <a:p>
            <a:r>
              <a:rPr lang="en-US" altLang="en-US" dirty="0"/>
              <a:t>The  probability that two students </a:t>
            </a:r>
            <a:r>
              <a:rPr lang="en-US" altLang="en-US" dirty="0" smtClean="0"/>
              <a:t>give </a:t>
            </a:r>
            <a:r>
              <a:rPr lang="en-US" altLang="en-US" dirty="0"/>
              <a:t>the same answer to a question is </a:t>
            </a:r>
            <a:r>
              <a:rPr lang="en-US" altLang="en-US" dirty="0" smtClean="0"/>
              <a:t>thus the </a:t>
            </a:r>
            <a:r>
              <a:rPr lang="en-US" altLang="en-US" dirty="0"/>
              <a:t>sum of </a:t>
            </a:r>
            <a:r>
              <a:rPr lang="en-US" altLang="en-US" dirty="0" smtClean="0"/>
              <a:t>these four </a:t>
            </a:r>
            <a:r>
              <a:rPr lang="en-US" altLang="en-US" dirty="0"/>
              <a:t>probabilities. </a:t>
            </a:r>
            <a:endParaRPr lang="en-US" altLang="en-US" dirty="0" smtClean="0"/>
          </a:p>
          <a:p>
            <a:pPr lvl="1"/>
            <a:r>
              <a:rPr lang="nl-NL" dirty="0"/>
              <a:t>m</a:t>
            </a:r>
            <a:r>
              <a:rPr lang="nl-NL" baseline="-25000" dirty="0"/>
              <a:t>ij</a:t>
            </a:r>
            <a:r>
              <a:rPr lang="nl-NL" dirty="0"/>
              <a:t> = d</a:t>
            </a:r>
            <a:r>
              <a:rPr lang="nl-NL" baseline="-25000" dirty="0"/>
              <a:t>i</a:t>
            </a:r>
            <a:r>
              <a:rPr lang="nl-NL" dirty="0"/>
              <a:t>d</a:t>
            </a:r>
            <a:r>
              <a:rPr lang="nl-NL" baseline="-25000" dirty="0"/>
              <a:t>j</a:t>
            </a:r>
            <a:r>
              <a:rPr lang="nl-NL" dirty="0"/>
              <a:t> + d</a:t>
            </a:r>
            <a:r>
              <a:rPr lang="nl-NL" baseline="-25000" dirty="0"/>
              <a:t>i</a:t>
            </a:r>
            <a:r>
              <a:rPr lang="nl-NL" dirty="0"/>
              <a:t>(1– </a:t>
            </a:r>
            <a:r>
              <a:rPr lang="nl-NL" dirty="0" smtClean="0"/>
              <a:t>d</a:t>
            </a:r>
            <a:r>
              <a:rPr lang="nl-NL" baseline="-25000" dirty="0" smtClean="0"/>
              <a:t>j</a:t>
            </a:r>
            <a:r>
              <a:rPr lang="nl-NL" dirty="0"/>
              <a:t>)/L + d</a:t>
            </a:r>
            <a:r>
              <a:rPr lang="nl-NL" baseline="-25000" dirty="0"/>
              <a:t>j</a:t>
            </a:r>
            <a:r>
              <a:rPr lang="nl-NL" dirty="0"/>
              <a:t>(</a:t>
            </a:r>
            <a:r>
              <a:rPr lang="nl-NL" dirty="0" smtClean="0"/>
              <a:t>1 – d</a:t>
            </a:r>
            <a:r>
              <a:rPr lang="nl-NL" baseline="-25000" dirty="0" smtClean="0"/>
              <a:t>i</a:t>
            </a:r>
            <a:r>
              <a:rPr lang="nl-NL" dirty="0"/>
              <a:t>)/L + (</a:t>
            </a:r>
            <a:r>
              <a:rPr lang="nl-NL" dirty="0" smtClean="0"/>
              <a:t>1 – d</a:t>
            </a:r>
            <a:r>
              <a:rPr lang="nl-NL" baseline="-25000" dirty="0" smtClean="0"/>
              <a:t>i</a:t>
            </a:r>
            <a:r>
              <a:rPr lang="nl-NL" dirty="0"/>
              <a:t>)</a:t>
            </a:r>
            <a:r>
              <a:rPr lang="nl-NL" dirty="0" smtClean="0"/>
              <a:t>(1 – d</a:t>
            </a:r>
            <a:r>
              <a:rPr lang="nl-NL" baseline="-25000" dirty="0" smtClean="0"/>
              <a:t>j</a:t>
            </a:r>
            <a:r>
              <a:rPr lang="nl-NL" dirty="0"/>
              <a:t>)/L </a:t>
            </a:r>
            <a:endParaRPr lang="nl-NL" dirty="0" smtClean="0"/>
          </a:p>
          <a:p>
            <a:r>
              <a:rPr lang="nl-NL" dirty="0" smtClean="0"/>
              <a:t>Which simplifies to:</a:t>
            </a:r>
          </a:p>
          <a:p>
            <a:pPr lvl="1"/>
            <a:r>
              <a:rPr lang="nl-NL" dirty="0" smtClean="0"/>
              <a:t>m</a:t>
            </a:r>
            <a:r>
              <a:rPr lang="nl-NL" baseline="-25000" dirty="0" smtClean="0"/>
              <a:t>ij</a:t>
            </a:r>
            <a:r>
              <a:rPr lang="nl-NL" dirty="0" smtClean="0"/>
              <a:t> </a:t>
            </a:r>
            <a:r>
              <a:rPr lang="nl-NL" dirty="0"/>
              <a:t>= d</a:t>
            </a:r>
            <a:r>
              <a:rPr lang="nl-NL" baseline="-25000" dirty="0"/>
              <a:t>i</a:t>
            </a:r>
            <a:r>
              <a:rPr lang="nl-NL" dirty="0"/>
              <a:t>d</a:t>
            </a:r>
            <a:r>
              <a:rPr lang="nl-NL" baseline="-25000" dirty="0"/>
              <a:t>j</a:t>
            </a:r>
            <a:r>
              <a:rPr lang="nl-NL" dirty="0"/>
              <a:t> + (1 </a:t>
            </a:r>
            <a:r>
              <a:rPr lang="nl-NL" dirty="0" smtClean="0"/>
              <a:t>– </a:t>
            </a:r>
            <a:r>
              <a:rPr lang="nl-NL" dirty="0" err="1" smtClean="0"/>
              <a:t>d</a:t>
            </a:r>
            <a:r>
              <a:rPr lang="nl-NL" baseline="-25000" dirty="0" err="1" smtClean="0"/>
              <a:t>i</a:t>
            </a:r>
            <a:r>
              <a:rPr lang="nl-NL" dirty="0" err="1" smtClean="0"/>
              <a:t>d</a:t>
            </a:r>
            <a:r>
              <a:rPr lang="nl-NL" baseline="-25000" dirty="0" err="1" smtClean="0"/>
              <a:t>j</a:t>
            </a:r>
            <a:r>
              <a:rPr lang="nl-NL" dirty="0"/>
              <a:t>) /L </a:t>
            </a:r>
            <a:endParaRPr lang="en-US" altLang="en-US" dirty="0"/>
          </a:p>
          <a:p>
            <a:endParaRPr lang="en-US" altLang="en-US" dirty="0"/>
          </a:p>
        </p:txBody>
      </p:sp>
    </p:spTree>
    <p:extLst>
      <p:ext uri="{BB962C8B-B14F-4D97-AF65-F5344CB8AC3E}">
        <p14:creationId xmlns:p14="http://schemas.microsoft.com/office/powerpoint/2010/main" val="24812604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takeaway --</a:t>
            </a:r>
            <a:endParaRPr lang="en-US" dirty="0"/>
          </a:p>
        </p:txBody>
      </p:sp>
      <p:sp>
        <p:nvSpPr>
          <p:cNvPr id="3" name="Content Placeholder 2"/>
          <p:cNvSpPr>
            <a:spLocks noGrp="1"/>
          </p:cNvSpPr>
          <p:nvPr>
            <p:ph idx="1"/>
          </p:nvPr>
        </p:nvSpPr>
        <p:spPr>
          <a:xfrm>
            <a:off x="762000" y="2057400"/>
            <a:ext cx="7543800" cy="3352800"/>
          </a:xfrm>
        </p:spPr>
        <p:txBody>
          <a:bodyPr>
            <a:normAutofit/>
          </a:bodyPr>
          <a:lstStyle/>
          <a:p>
            <a:r>
              <a:rPr lang="en-US" dirty="0" smtClean="0"/>
              <a:t>Compare this combined probability for agreement: </a:t>
            </a:r>
          </a:p>
          <a:p>
            <a:pPr lvl="1"/>
            <a:r>
              <a:rPr lang="nl-NL" dirty="0"/>
              <a:t>m</a:t>
            </a:r>
            <a:r>
              <a:rPr lang="nl-NL" baseline="-25000" dirty="0"/>
              <a:t>ij</a:t>
            </a:r>
            <a:r>
              <a:rPr lang="nl-NL" dirty="0"/>
              <a:t> = d</a:t>
            </a:r>
            <a:r>
              <a:rPr lang="nl-NL" baseline="-25000" dirty="0"/>
              <a:t>i</a:t>
            </a:r>
            <a:r>
              <a:rPr lang="nl-NL" dirty="0"/>
              <a:t>d</a:t>
            </a:r>
            <a:r>
              <a:rPr lang="nl-NL" baseline="-25000" dirty="0"/>
              <a:t>j</a:t>
            </a:r>
            <a:r>
              <a:rPr lang="nl-NL" dirty="0"/>
              <a:t> + (1 - d</a:t>
            </a:r>
            <a:r>
              <a:rPr lang="nl-NL" baseline="-25000" dirty="0"/>
              <a:t>i</a:t>
            </a:r>
            <a:r>
              <a:rPr lang="nl-NL" dirty="0"/>
              <a:t>d</a:t>
            </a:r>
            <a:r>
              <a:rPr lang="nl-NL" baseline="-25000" dirty="0"/>
              <a:t>j</a:t>
            </a:r>
            <a:r>
              <a:rPr lang="nl-NL" dirty="0"/>
              <a:t>) /L </a:t>
            </a:r>
            <a:endParaRPr lang="en-US" altLang="en-US" dirty="0"/>
          </a:p>
          <a:p>
            <a:r>
              <a:rPr lang="en-US" dirty="0" smtClean="0"/>
              <a:t>to </a:t>
            </a:r>
            <a:r>
              <a:rPr lang="en-US" dirty="0" err="1" smtClean="0"/>
              <a:t>to</a:t>
            </a:r>
            <a:r>
              <a:rPr lang="en-US" dirty="0" smtClean="0"/>
              <a:t> the first equation for knowledge:</a:t>
            </a:r>
          </a:p>
          <a:p>
            <a:pPr lvl="1"/>
            <a:r>
              <a:rPr lang="en-US" dirty="0" smtClean="0"/>
              <a:t> </a:t>
            </a:r>
            <a:r>
              <a:rPr lang="en-US" dirty="0">
                <a:solidFill>
                  <a:schemeClr val="tx1">
                    <a:lumMod val="75000"/>
                    <a:lumOff val="25000"/>
                  </a:schemeClr>
                </a:solidFill>
                <a:latin typeface="News Gothic MT"/>
                <a:cs typeface="News Gothic MT"/>
              </a:rPr>
              <a:t>m</a:t>
            </a:r>
            <a:r>
              <a:rPr lang="en-US" baseline="-25000" dirty="0">
                <a:solidFill>
                  <a:schemeClr val="tx1">
                    <a:lumMod val="75000"/>
                    <a:lumOff val="25000"/>
                  </a:schemeClr>
                </a:solidFill>
                <a:latin typeface="News Gothic MT"/>
                <a:cs typeface="News Gothic MT"/>
              </a:rPr>
              <a:t>i</a:t>
            </a:r>
            <a:r>
              <a:rPr lang="en-US" dirty="0">
                <a:solidFill>
                  <a:schemeClr val="tx1">
                    <a:lumMod val="75000"/>
                    <a:lumOff val="25000"/>
                  </a:schemeClr>
                </a:solidFill>
                <a:latin typeface="News Gothic MT"/>
                <a:cs typeface="News Gothic MT"/>
              </a:rPr>
              <a:t>=d</a:t>
            </a:r>
            <a:r>
              <a:rPr lang="en-US" baseline="-25000" dirty="0">
                <a:solidFill>
                  <a:schemeClr val="tx1">
                    <a:lumMod val="75000"/>
                    <a:lumOff val="25000"/>
                  </a:schemeClr>
                </a:solidFill>
                <a:latin typeface="News Gothic MT"/>
                <a:cs typeface="News Gothic MT"/>
              </a:rPr>
              <a:t>i</a:t>
            </a:r>
            <a:r>
              <a:rPr lang="en-US" dirty="0">
                <a:solidFill>
                  <a:schemeClr val="tx1">
                    <a:lumMod val="75000"/>
                    <a:lumOff val="25000"/>
                  </a:schemeClr>
                </a:solidFill>
                <a:latin typeface="News Gothic MT"/>
                <a:cs typeface="News Gothic MT"/>
              </a:rPr>
              <a:t>+(1-d</a:t>
            </a:r>
            <a:r>
              <a:rPr lang="en-US" baseline="-25000" dirty="0">
                <a:solidFill>
                  <a:schemeClr val="tx1">
                    <a:lumMod val="75000"/>
                    <a:lumOff val="25000"/>
                  </a:schemeClr>
                </a:solidFill>
                <a:latin typeface="News Gothic MT"/>
                <a:cs typeface="News Gothic MT"/>
              </a:rPr>
              <a:t>i</a:t>
            </a:r>
            <a:r>
              <a:rPr lang="en-US" dirty="0">
                <a:solidFill>
                  <a:schemeClr val="tx1">
                    <a:lumMod val="75000"/>
                    <a:lumOff val="25000"/>
                  </a:schemeClr>
                </a:solidFill>
                <a:latin typeface="News Gothic MT"/>
                <a:cs typeface="News Gothic MT"/>
              </a:rPr>
              <a:t>)/</a:t>
            </a:r>
            <a:r>
              <a:rPr lang="en-US" dirty="0" smtClean="0">
                <a:solidFill>
                  <a:schemeClr val="tx1">
                    <a:lumMod val="75000"/>
                    <a:lumOff val="25000"/>
                  </a:schemeClr>
                </a:solidFill>
                <a:latin typeface="News Gothic MT"/>
                <a:cs typeface="News Gothic MT"/>
              </a:rPr>
              <a:t>L</a:t>
            </a:r>
          </a:p>
          <a:p>
            <a:r>
              <a:rPr lang="en-US" altLang="en-US" dirty="0"/>
              <a:t>So, given some assumptions, agreement and knowledge are related. </a:t>
            </a:r>
          </a:p>
          <a:p>
            <a:endParaRPr lang="en-US" i="1" dirty="0" smtClean="0"/>
          </a:p>
          <a:p>
            <a:pPr lvl="1"/>
            <a:endParaRPr lang="en-US" dirty="0"/>
          </a:p>
        </p:txBody>
      </p:sp>
    </p:spTree>
    <p:extLst>
      <p:ext uri="{BB962C8B-B14F-4D97-AF65-F5344CB8AC3E}">
        <p14:creationId xmlns:p14="http://schemas.microsoft.com/office/powerpoint/2010/main" val="174916846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altLang="en-US" dirty="0" smtClean="0"/>
              <a:t>And this means that…</a:t>
            </a:r>
            <a:endParaRPr lang="en-US" altLang="en-US" dirty="0"/>
          </a:p>
        </p:txBody>
      </p:sp>
      <p:sp>
        <p:nvSpPr>
          <p:cNvPr id="224259" name="Rectangle 3"/>
          <p:cNvSpPr>
            <a:spLocks noGrp="1" noChangeArrowheads="1"/>
          </p:cNvSpPr>
          <p:nvPr>
            <p:ph idx="1"/>
          </p:nvPr>
        </p:nvSpPr>
        <p:spPr>
          <a:xfrm>
            <a:off x="549275" y="1828800"/>
            <a:ext cx="8042276" cy="4343400"/>
          </a:xfrm>
        </p:spPr>
        <p:txBody>
          <a:bodyPr/>
          <a:lstStyle/>
          <a:p>
            <a:r>
              <a:rPr lang="en-US" altLang="en-US" sz="2800" dirty="0" smtClean="0"/>
              <a:t>We </a:t>
            </a:r>
            <a:r>
              <a:rPr lang="en-US" altLang="en-US" sz="2800" dirty="0"/>
              <a:t>can find the level of knowledge of each student in a group if we know the level of agreement among all students. </a:t>
            </a:r>
          </a:p>
          <a:p>
            <a:pPr lvl="1"/>
            <a:r>
              <a:rPr lang="en-US" altLang="en-US" sz="2400" dirty="0" smtClean="0"/>
              <a:t>Factor </a:t>
            </a:r>
            <a:r>
              <a:rPr lang="en-US" altLang="en-US" sz="2400" dirty="0"/>
              <a:t>analyze the agreement matrix for all members of the group, we get back the competence scores, the d</a:t>
            </a:r>
            <a:r>
              <a:rPr lang="en-US" altLang="en-US" sz="2400" baseline="-25000" dirty="0"/>
              <a:t>i</a:t>
            </a:r>
            <a:r>
              <a:rPr lang="en-US" altLang="en-US" sz="2400" dirty="0"/>
              <a:t> and </a:t>
            </a:r>
            <a:r>
              <a:rPr lang="en-US" altLang="en-US" sz="2400" dirty="0" err="1"/>
              <a:t>d</a:t>
            </a:r>
            <a:r>
              <a:rPr lang="en-US" altLang="en-US" sz="2400" baseline="-25000" dirty="0" err="1"/>
              <a:t>j</a:t>
            </a:r>
            <a:r>
              <a:rPr lang="en-US" altLang="en-US" sz="2400" dirty="0"/>
              <a:t>, for each member of the group.</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ltLang="en-US" sz="3200" dirty="0" smtClean="0"/>
              <a:t>Finding the individual knowledge scores</a:t>
            </a:r>
            <a:endParaRPr lang="en-US" altLang="en-US" sz="3200" dirty="0"/>
          </a:p>
        </p:txBody>
      </p:sp>
      <p:sp>
        <p:nvSpPr>
          <p:cNvPr id="278531" name="Rectangle 3"/>
          <p:cNvSpPr>
            <a:spLocks noGrp="1" noChangeArrowheads="1"/>
          </p:cNvSpPr>
          <p:nvPr>
            <p:ph idx="1"/>
          </p:nvPr>
        </p:nvSpPr>
        <p:spPr>
          <a:xfrm>
            <a:off x="549275" y="1905000"/>
            <a:ext cx="8042276" cy="4343400"/>
          </a:xfrm>
        </p:spPr>
        <p:txBody>
          <a:bodyPr/>
          <a:lstStyle/>
          <a:p>
            <a:r>
              <a:rPr lang="en-US" altLang="en-US" dirty="0"/>
              <a:t>Factor analyze the agreement matrix for all members of the </a:t>
            </a:r>
            <a:r>
              <a:rPr lang="en-US" altLang="en-US" dirty="0" smtClean="0"/>
              <a:t>group.</a:t>
            </a:r>
          </a:p>
          <a:p>
            <a:pPr lvl="1"/>
            <a:r>
              <a:rPr lang="en-US" altLang="en-US" dirty="0" smtClean="0"/>
              <a:t>If </a:t>
            </a:r>
            <a:r>
              <a:rPr lang="en-US" altLang="en-US" dirty="0"/>
              <a:t>the ratio of the eigenvalues for the first and second factor is &gt;3:1, then we’d say that there is a single-factor solution … and the single factor is knowledge</a:t>
            </a:r>
            <a:r>
              <a:rPr lang="en-US" altLang="en-US" dirty="0" smtClean="0"/>
              <a:t>.</a:t>
            </a: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797511"/>
            <a:ext cx="6400800" cy="3785652"/>
          </a:xfrm>
          <a:prstGeom prst="rect">
            <a:avLst/>
          </a:prstGeom>
        </p:spPr>
        <p:txBody>
          <a:bodyPr wrap="square">
            <a:spAutoFit/>
          </a:bodyPr>
          <a:lstStyle/>
          <a:p>
            <a:r>
              <a:rPr lang="en-US" dirty="0"/>
              <a:t>EIGENVALUES</a:t>
            </a:r>
          </a:p>
          <a:p>
            <a:endParaRPr lang="en-US" dirty="0"/>
          </a:p>
          <a:p>
            <a:r>
              <a:rPr lang="en-US" dirty="0"/>
              <a:t>  FACTOR  </a:t>
            </a:r>
            <a:endParaRPr lang="en-US" dirty="0" smtClean="0"/>
          </a:p>
          <a:p>
            <a:r>
              <a:rPr lang="en-US" dirty="0" smtClean="0"/>
              <a:t>  VALUE 	PERCENT   </a:t>
            </a:r>
            <a:r>
              <a:rPr lang="en-US" dirty="0"/>
              <a:t>CUM %   RATIO</a:t>
            </a:r>
          </a:p>
          <a:p>
            <a:r>
              <a:rPr lang="en-US" dirty="0"/>
              <a:t> ------- ------ ------- ------- -------</a:t>
            </a:r>
          </a:p>
          <a:p>
            <a:r>
              <a:rPr lang="en-US" dirty="0"/>
              <a:t> </a:t>
            </a:r>
            <a:r>
              <a:rPr lang="en-US" dirty="0" smtClean="0"/>
              <a:t>1</a:t>
            </a:r>
            <a:r>
              <a:rPr lang="en-US" dirty="0"/>
              <a:t>:  5.951    </a:t>
            </a:r>
            <a:r>
              <a:rPr lang="en-US" dirty="0" smtClean="0"/>
              <a:t>	72.4    	 72.4   </a:t>
            </a:r>
            <a:r>
              <a:rPr lang="en-US" dirty="0"/>
              <a:t>3.816</a:t>
            </a:r>
          </a:p>
          <a:p>
            <a:r>
              <a:rPr lang="en-US" dirty="0"/>
              <a:t> </a:t>
            </a:r>
            <a:r>
              <a:rPr lang="en-US" dirty="0" smtClean="0"/>
              <a:t>2</a:t>
            </a:r>
            <a:r>
              <a:rPr lang="en-US" dirty="0"/>
              <a:t>:  1.559    </a:t>
            </a:r>
            <a:r>
              <a:rPr lang="en-US" dirty="0" smtClean="0"/>
              <a:t>	19.0    	 91.4   </a:t>
            </a:r>
            <a:r>
              <a:rPr lang="en-US" dirty="0"/>
              <a:t>2.198</a:t>
            </a:r>
          </a:p>
          <a:p>
            <a:r>
              <a:rPr lang="en-US" dirty="0"/>
              <a:t> </a:t>
            </a:r>
            <a:r>
              <a:rPr lang="en-US" dirty="0" smtClean="0"/>
              <a:t>3</a:t>
            </a:r>
            <a:r>
              <a:rPr lang="en-US" dirty="0"/>
              <a:t>:  0.709     </a:t>
            </a:r>
            <a:r>
              <a:rPr lang="en-US" dirty="0" smtClean="0"/>
              <a:t>	  8.6   		100.0</a:t>
            </a:r>
            <a:endParaRPr lang="en-US" dirty="0"/>
          </a:p>
          <a:p>
            <a:r>
              <a:rPr lang="en-US" dirty="0"/>
              <a:t> ======= ====== ======= </a:t>
            </a:r>
            <a:endParaRPr lang="en-US" dirty="0" smtClean="0"/>
          </a:p>
          <a:p>
            <a:r>
              <a:rPr lang="en-US" dirty="0" smtClean="0"/>
              <a:t>      8.219    100.0</a:t>
            </a:r>
            <a:endParaRPr lang="en-US" dirty="0"/>
          </a:p>
        </p:txBody>
      </p:sp>
    </p:spTree>
    <p:extLst>
      <p:ext uri="{BB962C8B-B14F-4D97-AF65-F5344CB8AC3E}">
        <p14:creationId xmlns:p14="http://schemas.microsoft.com/office/powerpoint/2010/main" val="31489433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endParaRPr lang="en-US" altLang="en-US"/>
          </a:p>
        </p:txBody>
      </p:sp>
      <p:sp>
        <p:nvSpPr>
          <p:cNvPr id="226307" name="Rectangle 3"/>
          <p:cNvSpPr>
            <a:spLocks noGrp="1" noChangeArrowheads="1"/>
          </p:cNvSpPr>
          <p:nvPr>
            <p:ph idx="1"/>
          </p:nvPr>
        </p:nvSpPr>
        <p:spPr>
          <a:xfrm>
            <a:off x="685800" y="1905000"/>
            <a:ext cx="8042276" cy="4343400"/>
          </a:xfrm>
        </p:spPr>
        <p:txBody>
          <a:bodyPr/>
          <a:lstStyle/>
          <a:p>
            <a:pPr marL="0" indent="0">
              <a:buNone/>
            </a:pPr>
            <a:r>
              <a:rPr lang="en-US" altLang="en-US" dirty="0" smtClean="0"/>
              <a:t>The individual scores of informants on the first </a:t>
            </a:r>
            <a:r>
              <a:rPr lang="en-US" altLang="en-US" dirty="0"/>
              <a:t>factor </a:t>
            </a:r>
            <a:r>
              <a:rPr lang="en-US" altLang="en-US" dirty="0" smtClean="0"/>
              <a:t>are </a:t>
            </a:r>
            <a:r>
              <a:rPr lang="en-US" altLang="en-US" dirty="0"/>
              <a:t>the </a:t>
            </a:r>
            <a:r>
              <a:rPr lang="en-US" altLang="en-US" dirty="0" smtClean="0"/>
              <a:t>informants’ knowledge (or cultural </a:t>
            </a:r>
            <a:r>
              <a:rPr lang="en-US" altLang="en-US" dirty="0"/>
              <a:t>competence</a:t>
            </a:r>
            <a:r>
              <a:rPr lang="en-US" altLang="en-US" dirty="0" smtClean="0"/>
              <a:t>) of the domain.</a:t>
            </a: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385134" y="457200"/>
            <a:ext cx="4572000" cy="5909310"/>
          </a:xfrm>
          <a:prstGeom prst="rect">
            <a:avLst/>
          </a:prstGeom>
        </p:spPr>
        <p:txBody>
          <a:bodyPr>
            <a:spAutoFit/>
          </a:bodyPr>
          <a:lstStyle/>
          <a:p>
            <a:r>
              <a:rPr lang="en-US" sz="1400" dirty="0">
                <a:latin typeface="Courier New" panose="02070309020205020404" pitchFamily="49" charset="0"/>
                <a:cs typeface="Courier New" panose="02070309020205020404" pitchFamily="49" charset="0"/>
              </a:rPr>
              <a:t>Estimated Knowledge of each </a:t>
            </a:r>
            <a:r>
              <a:rPr lang="en-US" sz="1400" dirty="0" smtClean="0">
                <a:latin typeface="Courier New" panose="02070309020205020404" pitchFamily="49" charset="0"/>
                <a:cs typeface="Courier New" panose="02070309020205020404" pitchFamily="49" charset="0"/>
              </a:rPr>
              <a:t>Respondent About the Intensity of 15 Emotions</a:t>
            </a:r>
            <a:endParaRPr lang="en-US" sz="1400" dirty="0">
              <a:latin typeface="Courier New" panose="02070309020205020404" pitchFamily="49" charset="0"/>
              <a:cs typeface="Courier New" panose="02070309020205020404" pitchFamily="49" charset="0"/>
            </a:endParaRPr>
          </a:p>
          <a:p>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1</a:t>
            </a:r>
          </a:p>
          <a:p>
            <a:r>
              <a:rPr lang="en-US" sz="1400" dirty="0">
                <a:latin typeface="Courier New" panose="02070309020205020404" pitchFamily="49" charset="0"/>
                <a:cs typeface="Courier New" panose="02070309020205020404" pitchFamily="49" charset="0"/>
              </a:rPr>
              <a:t>    KNOWLEDGE</a:t>
            </a:r>
          </a:p>
          <a:p>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1      0.50</a:t>
            </a:r>
          </a:p>
          <a:p>
            <a:r>
              <a:rPr lang="en-US" sz="1400" dirty="0">
                <a:latin typeface="Courier New" panose="02070309020205020404" pitchFamily="49" charset="0"/>
                <a:cs typeface="Courier New" panose="02070309020205020404" pitchFamily="49" charset="0"/>
              </a:rPr>
              <a:t>  2      0.43</a:t>
            </a:r>
          </a:p>
          <a:p>
            <a:r>
              <a:rPr lang="en-US" sz="1400" dirty="0">
                <a:latin typeface="Courier New" panose="02070309020205020404" pitchFamily="49" charset="0"/>
                <a:cs typeface="Courier New" panose="02070309020205020404" pitchFamily="49" charset="0"/>
              </a:rPr>
              <a:t>  3      0.51</a:t>
            </a:r>
          </a:p>
          <a:p>
            <a:r>
              <a:rPr lang="en-US" sz="1400" dirty="0">
                <a:latin typeface="Courier New" panose="02070309020205020404" pitchFamily="49" charset="0"/>
                <a:cs typeface="Courier New" panose="02070309020205020404" pitchFamily="49" charset="0"/>
              </a:rPr>
              <a:t>  4      0.87</a:t>
            </a:r>
          </a:p>
          <a:p>
            <a:r>
              <a:rPr lang="en-US" sz="1400" dirty="0">
                <a:latin typeface="Courier New" panose="02070309020205020404" pitchFamily="49" charset="0"/>
                <a:cs typeface="Courier New" panose="02070309020205020404" pitchFamily="49" charset="0"/>
              </a:rPr>
              <a:t>  5      0.60</a:t>
            </a:r>
          </a:p>
          <a:p>
            <a:r>
              <a:rPr lang="en-US" sz="1400" dirty="0">
                <a:latin typeface="Courier New" panose="02070309020205020404" pitchFamily="49" charset="0"/>
                <a:cs typeface="Courier New" panose="02070309020205020404" pitchFamily="49" charset="0"/>
              </a:rPr>
              <a:t>  6      0.13</a:t>
            </a:r>
          </a:p>
          <a:p>
            <a:r>
              <a:rPr lang="en-US" sz="1400" dirty="0">
                <a:latin typeface="Courier New" panose="02070309020205020404" pitchFamily="49" charset="0"/>
                <a:cs typeface="Courier New" panose="02070309020205020404" pitchFamily="49" charset="0"/>
              </a:rPr>
              <a:t>  7      0.74</a:t>
            </a:r>
          </a:p>
          <a:p>
            <a:r>
              <a:rPr lang="en-US" sz="1400" dirty="0">
                <a:latin typeface="Courier New" panose="02070309020205020404" pitchFamily="49" charset="0"/>
                <a:cs typeface="Courier New" panose="02070309020205020404" pitchFamily="49" charset="0"/>
              </a:rPr>
              <a:t>  8      0.64</a:t>
            </a:r>
          </a:p>
          <a:p>
            <a:r>
              <a:rPr lang="en-US" sz="1400" dirty="0">
                <a:latin typeface="Courier New" panose="02070309020205020404" pitchFamily="49" charset="0"/>
                <a:cs typeface="Courier New" panose="02070309020205020404" pitchFamily="49" charset="0"/>
              </a:rPr>
              <a:t>  9      0.67</a:t>
            </a:r>
          </a:p>
          <a:p>
            <a:r>
              <a:rPr lang="en-US" sz="1400" dirty="0">
                <a:latin typeface="Courier New" panose="02070309020205020404" pitchFamily="49" charset="0"/>
                <a:cs typeface="Courier New" panose="02070309020205020404" pitchFamily="49" charset="0"/>
              </a:rPr>
              <a:t> 10      0.81</a:t>
            </a:r>
          </a:p>
          <a:p>
            <a:r>
              <a:rPr lang="en-US" sz="1400" dirty="0">
                <a:latin typeface="Courier New" panose="02070309020205020404" pitchFamily="49" charset="0"/>
                <a:cs typeface="Courier New" panose="02070309020205020404" pitchFamily="49" charset="0"/>
              </a:rPr>
              <a:t> 11      0.68</a:t>
            </a:r>
          </a:p>
          <a:p>
            <a:r>
              <a:rPr lang="en-US" sz="1400" dirty="0">
                <a:latin typeface="Courier New" panose="02070309020205020404" pitchFamily="49" charset="0"/>
                <a:cs typeface="Courier New" panose="02070309020205020404" pitchFamily="49" charset="0"/>
              </a:rPr>
              <a:t> 12      0.65</a:t>
            </a:r>
          </a:p>
          <a:p>
            <a:r>
              <a:rPr lang="en-US" sz="1400" dirty="0">
                <a:latin typeface="Courier New" panose="02070309020205020404" pitchFamily="49" charset="0"/>
                <a:cs typeface="Courier New" panose="02070309020205020404" pitchFamily="49" charset="0"/>
              </a:rPr>
              <a:t> 13      0.48</a:t>
            </a:r>
          </a:p>
          <a:p>
            <a:r>
              <a:rPr lang="en-US" sz="1400" dirty="0">
                <a:latin typeface="Courier New" panose="02070309020205020404" pitchFamily="49" charset="0"/>
                <a:cs typeface="Courier New" panose="02070309020205020404" pitchFamily="49" charset="0"/>
              </a:rPr>
              <a:t> 14      0.29</a:t>
            </a:r>
          </a:p>
          <a:p>
            <a:r>
              <a:rPr lang="en-US" sz="1400" dirty="0">
                <a:latin typeface="Courier New" panose="02070309020205020404" pitchFamily="49" charset="0"/>
                <a:cs typeface="Courier New" panose="02070309020205020404" pitchFamily="49" charset="0"/>
              </a:rPr>
              <a:t> 15      0.46</a:t>
            </a:r>
          </a:p>
          <a:p>
            <a:r>
              <a:rPr lang="en-US" sz="1400" dirty="0">
                <a:latin typeface="Courier New" panose="02070309020205020404" pitchFamily="49" charset="0"/>
                <a:cs typeface="Courier New" panose="02070309020205020404" pitchFamily="49" charset="0"/>
              </a:rPr>
              <a:t> 16      0.50</a:t>
            </a:r>
          </a:p>
          <a:p>
            <a:r>
              <a:rPr lang="en-US" sz="1400" dirty="0">
                <a:latin typeface="Courier New" panose="02070309020205020404" pitchFamily="49" charset="0"/>
                <a:cs typeface="Courier New" panose="02070309020205020404" pitchFamily="49" charset="0"/>
              </a:rPr>
              <a:t> 17      0.48</a:t>
            </a:r>
          </a:p>
          <a:p>
            <a:r>
              <a:rPr lang="en-US" sz="1400" dirty="0">
                <a:latin typeface="Courier New" panose="02070309020205020404" pitchFamily="49" charset="0"/>
                <a:cs typeface="Courier New" panose="02070309020205020404" pitchFamily="49" charset="0"/>
              </a:rPr>
              <a:t> 18      0.41</a:t>
            </a:r>
          </a:p>
          <a:p>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Average: 0.547</a:t>
            </a:r>
          </a:p>
          <a:p>
            <a:r>
              <a:rPr lang="en-US" sz="1400" dirty="0">
                <a:latin typeface="Courier New" panose="02070309020205020404" pitchFamily="49" charset="0"/>
                <a:cs typeface="Courier New" panose="02070309020205020404" pitchFamily="49" charset="0"/>
              </a:rPr>
              <a:t>Std. Dev.: 0.176</a:t>
            </a:r>
          </a:p>
        </p:txBody>
      </p:sp>
    </p:spTree>
    <p:extLst>
      <p:ext uri="{BB962C8B-B14F-4D97-AF65-F5344CB8AC3E}">
        <p14:creationId xmlns:p14="http://schemas.microsoft.com/office/powerpoint/2010/main" val="29204470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549275" y="339444"/>
            <a:ext cx="8042276" cy="1336956"/>
          </a:xfrm>
        </p:spPr>
        <p:txBody>
          <a:bodyPr/>
          <a:lstStyle/>
          <a:p>
            <a:r>
              <a:rPr lang="en-US" altLang="en-US" dirty="0"/>
              <a:t>Agreement implies knowledge</a:t>
            </a:r>
          </a:p>
        </p:txBody>
      </p:sp>
      <p:sp>
        <p:nvSpPr>
          <p:cNvPr id="207875" name="Rectangle 3"/>
          <p:cNvSpPr>
            <a:spLocks noGrp="1" noChangeArrowheads="1"/>
          </p:cNvSpPr>
          <p:nvPr>
            <p:ph idx="1"/>
          </p:nvPr>
        </p:nvSpPr>
        <p:spPr>
          <a:xfrm>
            <a:off x="549275" y="1828800"/>
            <a:ext cx="8042276" cy="4343400"/>
          </a:xfrm>
        </p:spPr>
        <p:txBody>
          <a:bodyPr/>
          <a:lstStyle/>
          <a:p>
            <a:r>
              <a:rPr lang="en-US" altLang="en-US" sz="2800" dirty="0"/>
              <a:t>If we ask a hundred Americans to name the baseball team that has won the most World Series, then </a:t>
            </a:r>
            <a:r>
              <a:rPr lang="en-US" altLang="en-US" sz="2800" b="1" dirty="0">
                <a:solidFill>
                  <a:srgbClr val="7AC6DC"/>
                </a:solidFill>
              </a:rPr>
              <a:t>the people who know the answer will</a:t>
            </a:r>
            <a:r>
              <a:rPr lang="en-US" altLang="en-US" sz="2800" dirty="0"/>
              <a:t> </a:t>
            </a:r>
            <a:r>
              <a:rPr lang="en-US" altLang="en-US" sz="2800" b="1" dirty="0">
                <a:solidFill>
                  <a:schemeClr val="bg2">
                    <a:lumMod val="75000"/>
                  </a:schemeClr>
                </a:solidFill>
              </a:rPr>
              <a:t>agree with one another</a:t>
            </a:r>
            <a:r>
              <a:rPr lang="en-US" altLang="en-US" sz="2800" dirty="0"/>
              <a:t>. </a:t>
            </a:r>
          </a:p>
          <a:p>
            <a:r>
              <a:rPr lang="en-US" altLang="en-US" sz="2800" dirty="0"/>
              <a:t>The people who don't know the answer will guess. Because there are many choices, those who guess the answer will agree with one another less than do those who do know the answer.</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2800" dirty="0" smtClean="0"/>
              <a:t>If an exam is testing what you intend it to test, then, in a large group, with variability, we should be able to recover the scores. </a:t>
            </a:r>
          </a:p>
          <a:p>
            <a:r>
              <a:rPr lang="en-US" altLang="en-US" sz="2800" dirty="0" smtClean="0"/>
              <a:t>We gave an intro anthropology class an exam with 60 multiple choice questions.</a:t>
            </a:r>
          </a:p>
          <a:p>
            <a:pPr lvl="1"/>
            <a:r>
              <a:rPr lang="en-US" altLang="en-US" sz="2400" dirty="0" smtClean="0"/>
              <a:t>We graded the exam the usual way (comparing the students’ answers to the answer key) and we ran the CCM on the students’ answers. </a:t>
            </a:r>
          </a:p>
          <a:p>
            <a:endParaRPr lang="en-US" dirty="0"/>
          </a:p>
        </p:txBody>
      </p:sp>
    </p:spTree>
    <p:extLst>
      <p:ext uri="{BB962C8B-B14F-4D97-AF65-F5344CB8AC3E}">
        <p14:creationId xmlns:p14="http://schemas.microsoft.com/office/powerpoint/2010/main" val="236878310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20724" y="1981200"/>
            <a:ext cx="8042276" cy="4343400"/>
          </a:xfrm>
        </p:spPr>
        <p:txBody>
          <a:bodyPr/>
          <a:lstStyle/>
          <a:p>
            <a:pPr marL="0" indent="0">
              <a:buNone/>
            </a:pPr>
            <a:r>
              <a:rPr lang="en-US" altLang="en-US" dirty="0" smtClean="0"/>
              <a:t>The </a:t>
            </a:r>
            <a:r>
              <a:rPr lang="en-US" altLang="en-US" dirty="0"/>
              <a:t>next slide shows that, for 160 students on 60 questions, the correlation between the factor scores (cultural competence scores) and the actual scores was 0.95.</a:t>
            </a:r>
          </a:p>
          <a:p>
            <a:endParaRPr lang="en-US" dirty="0"/>
          </a:p>
        </p:txBody>
      </p:sp>
    </p:spTree>
    <p:extLst>
      <p:ext uri="{BB962C8B-B14F-4D97-AF65-F5344CB8AC3E}">
        <p14:creationId xmlns:p14="http://schemas.microsoft.com/office/powerpoint/2010/main" val="116729705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3410" name="Picture 2" descr="plot of grades and CCM sc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33438"/>
            <a:ext cx="5791200" cy="4932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549275" y="152400"/>
            <a:ext cx="8042276" cy="911132"/>
          </a:xfrm>
        </p:spPr>
        <p:txBody>
          <a:bodyPr/>
          <a:lstStyle/>
          <a:p>
            <a:r>
              <a:rPr lang="en-US" altLang="en-US" sz="4000" dirty="0" smtClean="0"/>
              <a:t>And this means: </a:t>
            </a:r>
            <a:endParaRPr lang="en-US" altLang="en-US" sz="3200" dirty="0"/>
          </a:p>
        </p:txBody>
      </p:sp>
      <p:sp>
        <p:nvSpPr>
          <p:cNvPr id="258051" name="Rectangle 3"/>
          <p:cNvSpPr>
            <a:spLocks noGrp="1" noChangeArrowheads="1"/>
          </p:cNvSpPr>
          <p:nvPr>
            <p:ph idx="1"/>
          </p:nvPr>
        </p:nvSpPr>
        <p:spPr>
          <a:xfrm>
            <a:off x="549275" y="1600200"/>
            <a:ext cx="8042276" cy="4343400"/>
          </a:xfrm>
        </p:spPr>
        <p:txBody>
          <a:bodyPr/>
          <a:lstStyle/>
          <a:p>
            <a:pPr>
              <a:lnSpc>
                <a:spcPct val="90000"/>
              </a:lnSpc>
            </a:pPr>
            <a:r>
              <a:rPr lang="en-US" altLang="en-US" dirty="0" smtClean="0"/>
              <a:t>1) We </a:t>
            </a:r>
            <a:r>
              <a:rPr lang="en-US" altLang="en-US" dirty="0"/>
              <a:t>can lose the answer key and recover it with consensus analysis</a:t>
            </a:r>
            <a:r>
              <a:rPr lang="en-US" altLang="en-US" dirty="0" smtClean="0"/>
              <a:t>.</a:t>
            </a:r>
          </a:p>
          <a:p>
            <a:pPr>
              <a:lnSpc>
                <a:spcPct val="90000"/>
              </a:lnSpc>
            </a:pPr>
            <a:r>
              <a:rPr lang="en-US" altLang="en-US" dirty="0" smtClean="0"/>
              <a:t>2) We can discover the answer key when we don’t have one.</a:t>
            </a:r>
            <a:endParaRPr lang="en-US" altLang="en-US" dirty="0"/>
          </a:p>
          <a:p>
            <a:pPr lvl="1"/>
            <a:r>
              <a:rPr lang="en-US" altLang="en-US" dirty="0"/>
              <a:t>In fieldwork, we try to find the culturally correct answers to a set of questions </a:t>
            </a:r>
            <a:r>
              <a:rPr lang="en-US" altLang="en-US" dirty="0" smtClean="0"/>
              <a:t>--  without the </a:t>
            </a:r>
            <a:r>
              <a:rPr lang="en-US" altLang="en-US" dirty="0"/>
              <a:t>answer key to begin with. </a:t>
            </a:r>
            <a:endParaRPr lang="en-US" altLang="en-US" dirty="0" smtClean="0"/>
          </a:p>
          <a:p>
            <a:pPr lvl="1"/>
            <a:r>
              <a:rPr lang="en-US" altLang="en-US" sz="1600" dirty="0" err="1" smtClean="0"/>
              <a:t>Batchelder</a:t>
            </a:r>
            <a:r>
              <a:rPr lang="en-US" altLang="en-US" sz="1600" dirty="0" smtClean="0"/>
              <a:t> </a:t>
            </a:r>
            <a:r>
              <a:rPr lang="en-US" altLang="en-US" sz="1600" dirty="0"/>
              <a:t>WH, Romney AK.  Test theory without an answer key. </a:t>
            </a:r>
            <a:r>
              <a:rPr lang="en-US" altLang="en-US" sz="1600" dirty="0" err="1"/>
              <a:t>Psychometrika</a:t>
            </a:r>
            <a:r>
              <a:rPr lang="en-US" altLang="en-US" sz="1600" dirty="0"/>
              <a:t>. 1988;53(1):71-92. </a:t>
            </a:r>
          </a:p>
          <a:p>
            <a:pPr>
              <a:lnSpc>
                <a:spcPct val="90000"/>
              </a:lnSpc>
            </a:pPr>
            <a:endParaRPr lang="en-US" altLang="en-US" sz="1600"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41363" y="381000"/>
            <a:ext cx="7793037" cy="1143000"/>
          </a:xfrm>
        </p:spPr>
        <p:txBody>
          <a:bodyPr/>
          <a:lstStyle/>
          <a:p>
            <a:pPr algn="ctr"/>
            <a:r>
              <a:rPr lang="en-US" sz="3200" dirty="0"/>
              <a:t>The consensus model got 2 </a:t>
            </a:r>
            <a:r>
              <a:rPr lang="en-US" sz="3200" dirty="0" smtClean="0"/>
              <a:t>questions</a:t>
            </a:r>
            <a:br>
              <a:rPr lang="en-US" sz="3200" dirty="0" smtClean="0"/>
            </a:br>
            <a:r>
              <a:rPr lang="en-US" sz="3200" dirty="0" smtClean="0"/>
              <a:t>wrong </a:t>
            </a:r>
            <a:r>
              <a:rPr lang="en-US" sz="3200" dirty="0"/>
              <a:t>on this </a:t>
            </a:r>
            <a:r>
              <a:rPr lang="en-US" sz="3200" dirty="0" smtClean="0"/>
              <a:t>60-question test</a:t>
            </a:r>
            <a:endParaRPr lang="en-US" sz="3200" dirty="0"/>
          </a:p>
        </p:txBody>
      </p:sp>
      <p:sp>
        <p:nvSpPr>
          <p:cNvPr id="3" name="Content Placeholder 2"/>
          <p:cNvSpPr>
            <a:spLocks noGrp="1"/>
          </p:cNvSpPr>
          <p:nvPr>
            <p:ph idx="4294967295"/>
          </p:nvPr>
        </p:nvSpPr>
        <p:spPr>
          <a:xfrm>
            <a:off x="762000" y="1828800"/>
            <a:ext cx="7772400" cy="4114800"/>
          </a:xfrm>
        </p:spPr>
        <p:txBody>
          <a:bodyPr/>
          <a:lstStyle/>
          <a:p>
            <a:pPr marL="0" indent="0">
              <a:buNone/>
            </a:pPr>
            <a:r>
              <a:rPr lang="en-GB" sz="1700" dirty="0"/>
              <a:t>“Natural selection” selects for: </a:t>
            </a:r>
            <a:endParaRPr lang="en-US" sz="1700" dirty="0"/>
          </a:p>
          <a:p>
            <a:pPr marL="0" indent="0">
              <a:buNone/>
            </a:pPr>
            <a:r>
              <a:rPr lang="en-GB" sz="1700" dirty="0" smtClean="0"/>
              <a:t>(</a:t>
            </a:r>
            <a:r>
              <a:rPr lang="en-GB" sz="1700" dirty="0"/>
              <a:t>1) reproductive success.</a:t>
            </a:r>
            <a:endParaRPr lang="en-US" sz="1700" dirty="0"/>
          </a:p>
          <a:p>
            <a:pPr marL="0" indent="0">
              <a:buNone/>
            </a:pPr>
            <a:r>
              <a:rPr lang="en-GB" sz="1700" dirty="0" smtClean="0"/>
              <a:t>(</a:t>
            </a:r>
            <a:r>
              <a:rPr lang="en-GB" sz="1700" dirty="0"/>
              <a:t>2) survival of the fittest.</a:t>
            </a:r>
            <a:endParaRPr lang="en-US" sz="1700" dirty="0"/>
          </a:p>
          <a:p>
            <a:pPr marL="0" indent="0">
              <a:buNone/>
            </a:pPr>
            <a:r>
              <a:rPr lang="en-GB" sz="1700" dirty="0" smtClean="0"/>
              <a:t>(</a:t>
            </a:r>
            <a:r>
              <a:rPr lang="en-GB" sz="1700" dirty="0"/>
              <a:t>3) survival of the species</a:t>
            </a:r>
            <a:r>
              <a:rPr lang="en-GB" sz="1700" dirty="0" smtClean="0"/>
              <a:t>.</a:t>
            </a:r>
            <a:endParaRPr lang="en-US" sz="1700" dirty="0" smtClean="0"/>
          </a:p>
          <a:p>
            <a:pPr marL="0" indent="0">
              <a:buNone/>
            </a:pPr>
            <a:r>
              <a:rPr lang="en-GB" sz="1700" dirty="0" smtClean="0"/>
              <a:t>(</a:t>
            </a:r>
            <a:r>
              <a:rPr lang="en-GB" sz="1700" dirty="0"/>
              <a:t>4) adaptive radiation.</a:t>
            </a:r>
            <a:endParaRPr lang="en-US" sz="1700" dirty="0"/>
          </a:p>
          <a:p>
            <a:pPr marL="0" indent="0">
              <a:buNone/>
            </a:pPr>
            <a:r>
              <a:rPr lang="en-GB" sz="1700" dirty="0" smtClean="0"/>
              <a:t>(</a:t>
            </a:r>
            <a:r>
              <a:rPr lang="en-GB" sz="1700" dirty="0"/>
              <a:t>5) random mutations.</a:t>
            </a:r>
            <a:endParaRPr lang="en-US" sz="1700" dirty="0"/>
          </a:p>
          <a:p>
            <a:endParaRPr lang="en-US" sz="1700" dirty="0"/>
          </a:p>
          <a:p>
            <a:pPr marL="0" indent="0">
              <a:buNone/>
            </a:pPr>
            <a:r>
              <a:rPr lang="en-GB" sz="1700" dirty="0" smtClean="0"/>
              <a:t>The </a:t>
            </a:r>
            <a:r>
              <a:rPr lang="en-GB" sz="1700" dirty="0"/>
              <a:t>first hominid to live in regions with cold winters was: </a:t>
            </a:r>
            <a:endParaRPr lang="en-US" sz="1700" dirty="0"/>
          </a:p>
          <a:p>
            <a:pPr marL="0" indent="0">
              <a:buNone/>
            </a:pPr>
            <a:r>
              <a:rPr lang="es-ES" sz="1700" dirty="0" smtClean="0"/>
              <a:t>(</a:t>
            </a:r>
            <a:r>
              <a:rPr lang="es-ES" sz="1700" dirty="0"/>
              <a:t>1) Homo </a:t>
            </a:r>
            <a:r>
              <a:rPr lang="es-ES" sz="1700" dirty="0" err="1"/>
              <a:t>erectus</a:t>
            </a:r>
            <a:r>
              <a:rPr lang="es-ES" sz="1700" dirty="0"/>
              <a:t>.</a:t>
            </a:r>
            <a:endParaRPr lang="en-US" sz="1700" dirty="0"/>
          </a:p>
          <a:p>
            <a:pPr marL="0" indent="0">
              <a:buNone/>
            </a:pPr>
            <a:r>
              <a:rPr lang="es-ES" sz="1700" dirty="0" smtClean="0"/>
              <a:t>(</a:t>
            </a:r>
            <a:r>
              <a:rPr lang="es-ES" sz="1700" dirty="0"/>
              <a:t>2) Homo </a:t>
            </a:r>
            <a:r>
              <a:rPr lang="es-ES" sz="1700" dirty="0" err="1"/>
              <a:t>hablis</a:t>
            </a:r>
            <a:r>
              <a:rPr lang="es-ES" sz="1700" dirty="0"/>
              <a:t>.</a:t>
            </a:r>
            <a:endParaRPr lang="en-US" sz="1700" dirty="0"/>
          </a:p>
          <a:p>
            <a:pPr marL="0" indent="0">
              <a:buNone/>
            </a:pPr>
            <a:r>
              <a:rPr lang="es-ES" sz="1700" dirty="0" smtClean="0"/>
              <a:t>(</a:t>
            </a:r>
            <a:r>
              <a:rPr lang="es-ES" sz="1700" dirty="0"/>
              <a:t>3) Homo sapiens </a:t>
            </a:r>
            <a:r>
              <a:rPr lang="es-ES" sz="1700" dirty="0" err="1"/>
              <a:t>neandertalensis</a:t>
            </a:r>
            <a:r>
              <a:rPr lang="es-ES" sz="1700" dirty="0"/>
              <a:t>.</a:t>
            </a:r>
            <a:endParaRPr lang="en-US" sz="1700" dirty="0"/>
          </a:p>
          <a:p>
            <a:pPr marL="0" indent="0">
              <a:buNone/>
            </a:pPr>
            <a:r>
              <a:rPr lang="en-GB" sz="1700" dirty="0" smtClean="0"/>
              <a:t>(</a:t>
            </a:r>
            <a:r>
              <a:rPr lang="en-GB" sz="1700" dirty="0"/>
              <a:t>4) archaic Homo sapiens.</a:t>
            </a:r>
            <a:endParaRPr lang="en-US" sz="1700" dirty="0"/>
          </a:p>
          <a:p>
            <a:pPr marL="0" indent="0">
              <a:buNone/>
            </a:pPr>
            <a:r>
              <a:rPr lang="en-GB" sz="1700" dirty="0" smtClean="0"/>
              <a:t>(</a:t>
            </a:r>
            <a:r>
              <a:rPr lang="en-GB" sz="1700" dirty="0"/>
              <a:t>5) Australopithecus afarensis</a:t>
            </a:r>
            <a:endParaRPr lang="en-US" sz="1700" dirty="0"/>
          </a:p>
        </p:txBody>
      </p:sp>
    </p:spTree>
    <p:extLst>
      <p:ext uri="{BB962C8B-B14F-4D97-AF65-F5344CB8AC3E}">
        <p14:creationId xmlns:p14="http://schemas.microsoft.com/office/powerpoint/2010/main" val="187018892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altLang="en-US" dirty="0"/>
              <a:t>Assumptions in the model</a:t>
            </a:r>
          </a:p>
        </p:txBody>
      </p:sp>
      <p:sp>
        <p:nvSpPr>
          <p:cNvPr id="227331" name="Rectangle 3"/>
          <p:cNvSpPr>
            <a:spLocks noGrp="1" noChangeArrowheads="1"/>
          </p:cNvSpPr>
          <p:nvPr>
            <p:ph idx="1"/>
          </p:nvPr>
        </p:nvSpPr>
        <p:spPr/>
        <p:txBody>
          <a:bodyPr/>
          <a:lstStyle/>
          <a:p>
            <a:r>
              <a:rPr lang="en-US" altLang="en-US" sz="2800" dirty="0"/>
              <a:t>The cultural consensus model works when: </a:t>
            </a:r>
          </a:p>
          <a:p>
            <a:pPr lvl="1"/>
            <a:r>
              <a:rPr lang="en-US" altLang="en-US" sz="2400" dirty="0"/>
              <a:t>1. there </a:t>
            </a:r>
            <a:r>
              <a:rPr lang="en-US" altLang="en-US" sz="2400" i="1" dirty="0"/>
              <a:t>is</a:t>
            </a:r>
            <a:r>
              <a:rPr lang="en-US" altLang="en-US" sz="2400" dirty="0"/>
              <a:t> an answer key; </a:t>
            </a:r>
          </a:p>
          <a:p>
            <a:pPr lvl="1"/>
            <a:r>
              <a:rPr lang="en-US" altLang="en-US" sz="2400" dirty="0"/>
              <a:t>2. people respond independently to the questions; </a:t>
            </a:r>
          </a:p>
          <a:p>
            <a:pPr lvl="1"/>
            <a:r>
              <a:rPr lang="en-US" altLang="en-US" sz="2400" dirty="0"/>
              <a:t>3. each person has a fixed competence at the time of the exam; and </a:t>
            </a:r>
          </a:p>
          <a:p>
            <a:pPr lvl="1"/>
            <a:r>
              <a:rPr lang="en-US" altLang="en-US" sz="2400" dirty="0"/>
              <a:t>4. the questions are all of equal difficulty. </a:t>
            </a:r>
          </a:p>
          <a:p>
            <a:pPr lvl="1"/>
            <a:endParaRPr lang="en-US" altLang="en-US" sz="2400" dirty="0"/>
          </a:p>
          <a:p>
            <a:pPr lvl="1">
              <a:buFont typeface="Wingdings" pitchFamily="2" charset="2"/>
              <a:buNone/>
            </a:pPr>
            <a:r>
              <a:rPr lang="en-US" altLang="en-US" sz="800" dirty="0"/>
              <a:t>Romney AK, Weller SC., </a:t>
            </a:r>
            <a:r>
              <a:rPr lang="en-US" altLang="en-US" sz="800" dirty="0" err="1"/>
              <a:t>Batchelder</a:t>
            </a:r>
            <a:r>
              <a:rPr lang="en-US" altLang="en-US" sz="800" dirty="0"/>
              <a:t> WH.  Culture as consensus: A theory of culture and informant accuracy.  Am </a:t>
            </a:r>
            <a:r>
              <a:rPr lang="en-US" altLang="en-US" sz="800" dirty="0" err="1"/>
              <a:t>Anthro</a:t>
            </a:r>
            <a:r>
              <a:rPr lang="en-US" altLang="en-US" sz="800" dirty="0"/>
              <a:t>. 1986;88(2):313-38. </a:t>
            </a:r>
          </a:p>
          <a:p>
            <a:endParaRPr lang="en-US" altLang="en-US" sz="1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Assumptions in the model</a:t>
            </a:r>
            <a:endParaRPr lang="en-US" dirty="0"/>
          </a:p>
        </p:txBody>
      </p:sp>
      <p:sp>
        <p:nvSpPr>
          <p:cNvPr id="3" name="Content Placeholder 2"/>
          <p:cNvSpPr>
            <a:spLocks noGrp="1"/>
          </p:cNvSpPr>
          <p:nvPr>
            <p:ph idx="1"/>
          </p:nvPr>
        </p:nvSpPr>
        <p:spPr/>
        <p:txBody>
          <a:bodyPr/>
          <a:lstStyle/>
          <a:p>
            <a:r>
              <a:rPr lang="en-US" sz="3000" dirty="0"/>
              <a:t>1. </a:t>
            </a:r>
            <a:r>
              <a:rPr lang="en-US" sz="2600" dirty="0" smtClean="0"/>
              <a:t>People </a:t>
            </a:r>
            <a:r>
              <a:rPr lang="en-US" sz="2600" dirty="0"/>
              <a:t>share a common culture and there is a culturally correct answer to any question you ask them. </a:t>
            </a:r>
            <a:endParaRPr lang="en-US" sz="2600" dirty="0" smtClean="0"/>
          </a:p>
          <a:p>
            <a:pPr lvl="1"/>
            <a:r>
              <a:rPr lang="en-US" sz="2200" dirty="0" smtClean="0"/>
              <a:t>In other words: </a:t>
            </a:r>
            <a:r>
              <a:rPr lang="en-US" sz="2400" dirty="0" smtClean="0"/>
              <a:t>There </a:t>
            </a:r>
            <a:r>
              <a:rPr lang="en-US" sz="2400" i="1" dirty="0"/>
              <a:t>is </a:t>
            </a:r>
            <a:r>
              <a:rPr lang="en-US" sz="2400" dirty="0"/>
              <a:t>an answer key. </a:t>
            </a:r>
            <a:endParaRPr lang="en-US" sz="2200" dirty="0"/>
          </a:p>
          <a:p>
            <a:r>
              <a:rPr lang="en-US" sz="3000" dirty="0"/>
              <a:t>2. </a:t>
            </a:r>
            <a:r>
              <a:rPr lang="en-US" sz="2800" dirty="0" smtClean="0"/>
              <a:t>P</a:t>
            </a:r>
            <a:r>
              <a:rPr lang="en-US" altLang="en-US" sz="2800" dirty="0" smtClean="0"/>
              <a:t>eople </a:t>
            </a:r>
            <a:r>
              <a:rPr lang="en-US" altLang="en-US" sz="2800" dirty="0"/>
              <a:t>respond independently to the </a:t>
            </a:r>
            <a:r>
              <a:rPr lang="en-US" altLang="en-US" sz="2800" dirty="0" smtClean="0"/>
              <a:t>questions you ask them</a:t>
            </a:r>
            <a:r>
              <a:rPr lang="en-US" sz="2800" dirty="0" smtClean="0"/>
              <a:t>. </a:t>
            </a:r>
            <a:endParaRPr lang="en-US" sz="2800" dirty="0"/>
          </a:p>
          <a:p>
            <a:r>
              <a:rPr lang="en-US" sz="2800" dirty="0"/>
              <a:t>3. All the questions in your test come from the same cultural domain. </a:t>
            </a:r>
          </a:p>
          <a:p>
            <a:endParaRPr lang="en-US" dirty="0"/>
          </a:p>
        </p:txBody>
      </p:sp>
    </p:spTree>
    <p:extLst>
      <p:ext uri="{BB962C8B-B14F-4D97-AF65-F5344CB8AC3E}">
        <p14:creationId xmlns:p14="http://schemas.microsoft.com/office/powerpoint/2010/main" val="156714544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2 and 3</a:t>
            </a:r>
            <a:endParaRPr lang="en-US" dirty="0"/>
          </a:p>
        </p:txBody>
      </p:sp>
      <p:sp>
        <p:nvSpPr>
          <p:cNvPr id="3" name="Content Placeholder 2"/>
          <p:cNvSpPr>
            <a:spLocks noGrp="1"/>
          </p:cNvSpPr>
          <p:nvPr>
            <p:ph idx="1"/>
          </p:nvPr>
        </p:nvSpPr>
        <p:spPr>
          <a:xfrm>
            <a:off x="549275" y="1828800"/>
            <a:ext cx="8042276" cy="4343400"/>
          </a:xfrm>
        </p:spPr>
        <p:txBody>
          <a:bodyPr/>
          <a:lstStyle/>
          <a:p>
            <a:r>
              <a:rPr lang="en-US" dirty="0" smtClean="0"/>
              <a:t>Assumption 2 means NOT using focus groups to collect data on knowledge of a cultural domain.</a:t>
            </a:r>
          </a:p>
          <a:p>
            <a:r>
              <a:rPr lang="en-US" dirty="0" smtClean="0"/>
              <a:t>Assumption 3 means NOT asking informants questions about American </a:t>
            </a:r>
            <a:r>
              <a:rPr lang="en-US" dirty="0"/>
              <a:t>kinship and American football </a:t>
            </a:r>
            <a:r>
              <a:rPr lang="en-US" dirty="0" smtClean="0"/>
              <a:t>in the same test.</a:t>
            </a:r>
            <a:endParaRPr lang="en-US" dirty="0"/>
          </a:p>
        </p:txBody>
      </p:sp>
    </p:spTree>
    <p:extLst>
      <p:ext uri="{BB962C8B-B14F-4D97-AF65-F5344CB8AC3E}">
        <p14:creationId xmlns:p14="http://schemas.microsoft.com/office/powerpoint/2010/main" val="351683724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549275" y="-228600"/>
            <a:ext cx="8042276" cy="1336956"/>
          </a:xfrm>
        </p:spPr>
        <p:txBody>
          <a:bodyPr/>
          <a:lstStyle/>
          <a:p>
            <a:r>
              <a:rPr lang="en-US" altLang="en-US" sz="3600" dirty="0" smtClean="0"/>
              <a:t>Assumption 1 is tough</a:t>
            </a:r>
            <a:endParaRPr lang="en-US" altLang="en-US" sz="3600" dirty="0"/>
          </a:p>
        </p:txBody>
      </p:sp>
      <p:sp>
        <p:nvSpPr>
          <p:cNvPr id="259075" name="Rectangle 3"/>
          <p:cNvSpPr>
            <a:spLocks noGrp="1" noChangeArrowheads="1"/>
          </p:cNvSpPr>
          <p:nvPr>
            <p:ph idx="1"/>
          </p:nvPr>
        </p:nvSpPr>
        <p:spPr/>
        <p:txBody>
          <a:bodyPr/>
          <a:lstStyle/>
          <a:p>
            <a:r>
              <a:rPr lang="en-US" altLang="en-US" sz="2800" dirty="0"/>
              <a:t>Assumption 1, that there </a:t>
            </a:r>
            <a:r>
              <a:rPr lang="en-US" altLang="en-US" sz="2800" i="1" dirty="0"/>
              <a:t>is</a:t>
            </a:r>
            <a:r>
              <a:rPr lang="en-US" altLang="en-US" sz="2800" dirty="0"/>
              <a:t> an answer key is particularly tough. </a:t>
            </a:r>
            <a:endParaRPr lang="en-US" altLang="en-US" sz="2800" dirty="0" smtClean="0"/>
          </a:p>
          <a:p>
            <a:pPr lvl="1"/>
            <a:r>
              <a:rPr lang="en-US" altLang="en-US" sz="2400" dirty="0" smtClean="0"/>
              <a:t>It </a:t>
            </a:r>
            <a:r>
              <a:rPr lang="en-US" altLang="en-US" sz="2400" dirty="0"/>
              <a:t>means that there is a single truth -- one, and only one correct answer to a question. </a:t>
            </a:r>
          </a:p>
          <a:p>
            <a:r>
              <a:rPr lang="en-US" altLang="en-US" sz="2800" dirty="0"/>
              <a:t>If there are several truths (if men and women, for example, or old people and young people have </a:t>
            </a:r>
            <a:r>
              <a:rPr lang="en-US" altLang="en-US" sz="2800" i="1" dirty="0"/>
              <a:t>radically different and correct</a:t>
            </a:r>
            <a:r>
              <a:rPr lang="en-US" altLang="en-US" sz="2800" dirty="0"/>
              <a:t> answers to a question), then there is no cultural consensus.</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altLang="en-US" sz="3600" dirty="0" smtClean="0"/>
              <a:t>Assumption 1 may be strong, but …</a:t>
            </a:r>
            <a:endParaRPr lang="en-US" altLang="en-US" sz="3600" dirty="0"/>
          </a:p>
        </p:txBody>
      </p:sp>
      <p:sp>
        <p:nvSpPr>
          <p:cNvPr id="237571" name="Rectangle 3"/>
          <p:cNvSpPr>
            <a:spLocks noGrp="1" noChangeArrowheads="1"/>
          </p:cNvSpPr>
          <p:nvPr>
            <p:ph idx="1"/>
          </p:nvPr>
        </p:nvSpPr>
        <p:spPr/>
        <p:txBody>
          <a:bodyPr/>
          <a:lstStyle/>
          <a:p>
            <a:pPr>
              <a:lnSpc>
                <a:spcPct val="90000"/>
              </a:lnSpc>
            </a:pPr>
            <a:r>
              <a:rPr lang="en-US" altLang="en-US" sz="2800" dirty="0"/>
              <a:t>This will show up in the analysis with two or more main factors instead of one.</a:t>
            </a:r>
          </a:p>
          <a:p>
            <a:pPr>
              <a:lnSpc>
                <a:spcPct val="90000"/>
              </a:lnSpc>
            </a:pPr>
            <a:r>
              <a:rPr lang="en-US" altLang="en-US" sz="2800" u="sng" dirty="0" smtClean="0"/>
              <a:t>This is a strength </a:t>
            </a:r>
            <a:r>
              <a:rPr lang="en-US" altLang="en-US" sz="2800" u="sng" dirty="0"/>
              <a:t>of the model. </a:t>
            </a:r>
          </a:p>
          <a:p>
            <a:pPr>
              <a:lnSpc>
                <a:spcPct val="90000"/>
              </a:lnSpc>
            </a:pPr>
            <a:r>
              <a:rPr lang="en-US" altLang="en-US" sz="2800" dirty="0"/>
              <a:t>Under this assumption, there are two sources of intracultural variation. One source is competence. When there is a single cultural truth for a cultural domain, then people who know more of the truth are simply more competent in that domain.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endParaRPr lang="en-US" altLang="en-US"/>
          </a:p>
        </p:txBody>
      </p:sp>
      <p:sp>
        <p:nvSpPr>
          <p:cNvPr id="250883" name="Rectangle 3"/>
          <p:cNvSpPr>
            <a:spLocks noGrp="1" noChangeArrowheads="1"/>
          </p:cNvSpPr>
          <p:nvPr>
            <p:ph idx="1"/>
          </p:nvPr>
        </p:nvSpPr>
        <p:spPr/>
        <p:txBody>
          <a:bodyPr/>
          <a:lstStyle/>
          <a:p>
            <a:pPr>
              <a:lnSpc>
                <a:spcPct val="90000"/>
              </a:lnSpc>
            </a:pPr>
            <a:r>
              <a:rPr lang="en-US" altLang="en-US" dirty="0"/>
              <a:t>The cultural consensus model, developed by Romney, Weller, and </a:t>
            </a:r>
            <a:r>
              <a:rPr lang="en-US" altLang="en-US" dirty="0" err="1"/>
              <a:t>Batchelder</a:t>
            </a:r>
            <a:r>
              <a:rPr lang="en-US" altLang="en-US" dirty="0"/>
              <a:t> (1986) formally lays out the </a:t>
            </a:r>
            <a:r>
              <a:rPr lang="en-US" altLang="en-US" u="sng" dirty="0"/>
              <a:t>conditions under which agreement implies knowledge. </a:t>
            </a:r>
          </a:p>
          <a:p>
            <a:pPr>
              <a:lnSpc>
                <a:spcPct val="90000"/>
              </a:lnSpc>
            </a:pPr>
            <a:endParaRPr lang="en-US" altLang="en-US" dirty="0"/>
          </a:p>
          <a:p>
            <a:pPr>
              <a:lnSpc>
                <a:spcPct val="90000"/>
              </a:lnSpc>
            </a:pPr>
            <a:r>
              <a:rPr lang="en-US" altLang="en-US" sz="1800" dirty="0"/>
              <a:t>Romney, A. K., Susan C. Weller, and William </a:t>
            </a:r>
            <a:r>
              <a:rPr lang="en-US" altLang="en-US" sz="1800" dirty="0" err="1"/>
              <a:t>Batchelder</a:t>
            </a:r>
            <a:r>
              <a:rPr lang="en-US" altLang="en-US" sz="1800" dirty="0"/>
              <a:t> 1986  Culture as Consensus: A Theory of Culture and Informant Accuracy. American Anthropologist 88:313-338</a:t>
            </a:r>
            <a:r>
              <a:rPr lang="en-US" altLang="en-US" sz="2000" dirty="0"/>
              <a:t>. </a:t>
            </a:r>
            <a:r>
              <a:rPr lang="en-US" altLang="en-US" dirty="0"/>
              <a:t>     </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549275" y="228600"/>
            <a:ext cx="8042276" cy="1063532"/>
          </a:xfrm>
        </p:spPr>
        <p:txBody>
          <a:bodyPr/>
          <a:lstStyle/>
          <a:p>
            <a:r>
              <a:rPr lang="en-US" altLang="en-US" dirty="0" smtClean="0"/>
              <a:t>Multiple competencies</a:t>
            </a:r>
            <a:endParaRPr lang="en-US" altLang="en-US" dirty="0"/>
          </a:p>
        </p:txBody>
      </p:sp>
      <p:sp>
        <p:nvSpPr>
          <p:cNvPr id="238595" name="Rectangle 3"/>
          <p:cNvSpPr>
            <a:spLocks noGrp="1" noChangeArrowheads="1"/>
          </p:cNvSpPr>
          <p:nvPr>
            <p:ph idx="1"/>
          </p:nvPr>
        </p:nvSpPr>
        <p:spPr>
          <a:xfrm>
            <a:off x="549275" y="1752599"/>
            <a:ext cx="8042276" cy="4648201"/>
          </a:xfrm>
        </p:spPr>
        <p:txBody>
          <a:bodyPr/>
          <a:lstStyle/>
          <a:p>
            <a:r>
              <a:rPr lang="en-US" altLang="en-US" dirty="0"/>
              <a:t>Another source of intracultural variation is the existence of subcultures.</a:t>
            </a:r>
          </a:p>
          <a:p>
            <a:pPr lvl="1"/>
            <a:r>
              <a:rPr lang="en-US" altLang="en-US" dirty="0"/>
              <a:t>Shamans may have very highly specialized knowledge about wild plants, but in a test of knowledge about those plants the shamans would show up as incompetent</a:t>
            </a:r>
            <a:r>
              <a:rPr lang="en-US" altLang="en-US" dirty="0" smtClean="0"/>
              <a:t>.</a:t>
            </a:r>
          </a:p>
          <a:p>
            <a:pPr lvl="1"/>
            <a:r>
              <a:rPr lang="en-US" altLang="en-US" dirty="0" smtClean="0"/>
              <a:t>This would clearly not be the right conclusions, so look out for subgroups and for the shaman effect. </a:t>
            </a:r>
            <a:endParaRPr lang="en-US" altLang="en-US" dirty="0"/>
          </a:p>
          <a:p>
            <a:pPr lvl="1">
              <a:buFont typeface="Wingdings" pitchFamily="2" charset="2"/>
              <a:buNone/>
            </a:pP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549275" y="460468"/>
            <a:ext cx="8042276" cy="834932"/>
          </a:xfrm>
        </p:spPr>
        <p:txBody>
          <a:bodyPr/>
          <a:lstStyle/>
          <a:p>
            <a:r>
              <a:rPr lang="en-US" altLang="en-US" dirty="0" smtClean="0"/>
              <a:t>Intracultural variation</a:t>
            </a:r>
            <a:endParaRPr lang="en-US" altLang="en-US" dirty="0"/>
          </a:p>
        </p:txBody>
      </p:sp>
      <p:sp>
        <p:nvSpPr>
          <p:cNvPr id="264195" name="Rectangle 3"/>
          <p:cNvSpPr>
            <a:spLocks noGrp="1" noChangeArrowheads="1"/>
          </p:cNvSpPr>
          <p:nvPr>
            <p:ph idx="1"/>
          </p:nvPr>
        </p:nvSpPr>
        <p:spPr>
          <a:xfrm>
            <a:off x="549275" y="1752600"/>
            <a:ext cx="8042276" cy="4343400"/>
          </a:xfrm>
        </p:spPr>
        <p:txBody>
          <a:bodyPr/>
          <a:lstStyle/>
          <a:p>
            <a:r>
              <a:rPr lang="en-US" altLang="en-US" dirty="0" smtClean="0"/>
              <a:t>Thus, the </a:t>
            </a:r>
            <a:r>
              <a:rPr lang="en-US" altLang="en-US" dirty="0"/>
              <a:t>cultural consensus model </a:t>
            </a:r>
            <a:r>
              <a:rPr lang="en-US" altLang="en-US" dirty="0" smtClean="0"/>
              <a:t>helps </a:t>
            </a:r>
            <a:r>
              <a:rPr lang="en-US" altLang="en-US" dirty="0"/>
              <a:t>you find out if there is single cultural truth or if there are several.</a:t>
            </a:r>
          </a:p>
          <a:p>
            <a:r>
              <a:rPr lang="en-US" altLang="en-US" dirty="0"/>
              <a:t>It also lets us estimate the number of informants needed in a study of a cultural domain.</a:t>
            </a:r>
          </a:p>
          <a:p>
            <a:pPr>
              <a:buFont typeface="Wingdings" pitchFamily="2" charset="2"/>
              <a:buNone/>
            </a:pP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549275" y="228600"/>
            <a:ext cx="8042276" cy="911132"/>
          </a:xfrm>
        </p:spPr>
        <p:txBody>
          <a:bodyPr/>
          <a:lstStyle/>
          <a:p>
            <a:r>
              <a:rPr lang="en-US" altLang="en-US" dirty="0"/>
              <a:t>How many informants?</a:t>
            </a:r>
          </a:p>
        </p:txBody>
      </p:sp>
      <p:sp>
        <p:nvSpPr>
          <p:cNvPr id="279555" name="Rectangle 3"/>
          <p:cNvSpPr>
            <a:spLocks noGrp="1" noChangeArrowheads="1"/>
          </p:cNvSpPr>
          <p:nvPr>
            <p:ph idx="1"/>
          </p:nvPr>
        </p:nvSpPr>
        <p:spPr/>
        <p:txBody>
          <a:bodyPr/>
          <a:lstStyle/>
          <a:p>
            <a:r>
              <a:rPr lang="en-US" altLang="en-US" sz="2800" dirty="0"/>
              <a:t>If there is 100% consensus on the contents of a cultural domain, then a single informant is all we need.</a:t>
            </a:r>
          </a:p>
          <a:p>
            <a:r>
              <a:rPr lang="en-US" altLang="en-US" sz="2800" dirty="0"/>
              <a:t>Weller and </a:t>
            </a:r>
            <a:r>
              <a:rPr lang="en-US" altLang="en-US" sz="2800" dirty="0" smtClean="0"/>
              <a:t>Romney </a:t>
            </a:r>
            <a:r>
              <a:rPr lang="en-US" altLang="en-US" sz="2800" dirty="0"/>
              <a:t>calculated the number of informants you need to produce valid and reliable data about particular cultural domains, given that the </a:t>
            </a:r>
            <a:r>
              <a:rPr lang="en-US" altLang="en-US" sz="2800" dirty="0" smtClean="0"/>
              <a:t>conditions </a:t>
            </a:r>
            <a:r>
              <a:rPr lang="en-US" altLang="en-US" sz="2800" dirty="0"/>
              <a:t>of the model are more-or-less met.</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84767059"/>
              </p:ext>
            </p:extLst>
          </p:nvPr>
        </p:nvGraphicFramePr>
        <p:xfrm>
          <a:off x="762000" y="152400"/>
          <a:ext cx="7696200" cy="6487159"/>
        </p:xfrm>
        <a:graphic>
          <a:graphicData uri="http://schemas.openxmlformats.org/drawingml/2006/table">
            <a:tbl>
              <a:tblPr firstRow="1" bandRow="1">
                <a:tableStyleId>{5C22544A-7EE6-4342-B048-85BDC9FD1C3A}</a:tableStyleId>
              </a:tblPr>
              <a:tblGrid>
                <a:gridCol w="1828800"/>
                <a:gridCol w="838200"/>
                <a:gridCol w="1181100"/>
                <a:gridCol w="1282700"/>
                <a:gridCol w="1282700"/>
                <a:gridCol w="1282700"/>
              </a:tblGrid>
              <a:tr h="370840">
                <a:tc gridSpan="6">
                  <a:txBody>
                    <a:bodyPr/>
                    <a:lstStyle/>
                    <a:p>
                      <a:r>
                        <a:rPr lang="en-US" sz="1400" b="1" i="0" u="none" strike="noStrike" kern="1200" baseline="0" dirty="0" smtClean="0">
                          <a:solidFill>
                            <a:schemeClr val="lt1"/>
                          </a:solidFill>
                          <a:latin typeface="+mn-lt"/>
                          <a:ea typeface="+mn-ea"/>
                          <a:cs typeface="+mn-cs"/>
                        </a:rPr>
                        <a:t>Minimal Number of Informants Needed to Classify a Desired Proportion of Questions</a:t>
                      </a:r>
                    </a:p>
                    <a:p>
                      <a:r>
                        <a:rPr lang="en-US" sz="1400" b="1" i="0" u="none" strike="noStrike" kern="1200" baseline="0" dirty="0" smtClean="0">
                          <a:solidFill>
                            <a:schemeClr val="lt1"/>
                          </a:solidFill>
                          <a:latin typeface="+mn-lt"/>
                          <a:ea typeface="+mn-ea"/>
                          <a:cs typeface="+mn-cs"/>
                        </a:rPr>
                        <a:t>with a Specified Confidence Level for Different Levels of Cultural Competence</a:t>
                      </a:r>
                    </a:p>
                    <a:p>
                      <a:r>
                        <a:rPr lang="en-US" sz="1200" b="0" i="0" u="none" strike="noStrike" kern="1200" baseline="0" dirty="0" smtClean="0">
                          <a:solidFill>
                            <a:schemeClr val="lt1"/>
                          </a:solidFill>
                          <a:latin typeface="+mn-lt"/>
                          <a:ea typeface="+mn-ea"/>
                          <a:cs typeface="+mn-cs"/>
                        </a:rPr>
                        <a:t>SOURCE: S. C. Weller and A. K. Romney, </a:t>
                      </a:r>
                      <a:r>
                        <a:rPr lang="en-US" sz="1200" b="0" i="1" u="none" strike="noStrike" kern="1200" baseline="0" dirty="0" smtClean="0">
                          <a:solidFill>
                            <a:schemeClr val="lt1"/>
                          </a:solidFill>
                          <a:latin typeface="+mn-lt"/>
                          <a:ea typeface="+mn-ea"/>
                          <a:cs typeface="+mn-cs"/>
                        </a:rPr>
                        <a:t>Systematic Data Collection</a:t>
                      </a:r>
                      <a:r>
                        <a:rPr lang="en-US" sz="1200" b="0" i="0" u="none" strike="noStrike" kern="1200" baseline="0" dirty="0" smtClean="0">
                          <a:solidFill>
                            <a:schemeClr val="lt1"/>
                          </a:solidFill>
                          <a:latin typeface="+mn-lt"/>
                          <a:ea typeface="+mn-ea"/>
                          <a:cs typeface="+mn-cs"/>
                        </a:rPr>
                        <a:t>, p. 77.  1988</a:t>
                      </a:r>
                      <a:r>
                        <a:rPr lang="en-US" sz="1400" b="0" i="0" u="none" strike="noStrike" kern="1200" baseline="0" dirty="0" smtClean="0">
                          <a:solidFill>
                            <a:schemeClr val="lt1"/>
                          </a:solidFill>
                          <a:latin typeface="+mn-lt"/>
                          <a:ea typeface="+mn-ea"/>
                          <a:cs typeface="+mn-cs"/>
                        </a:rPr>
                        <a:t>.</a:t>
                      </a:r>
                      <a:endParaRPr lang="en-US" sz="14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6">
                  <a:txBody>
                    <a:bodyPr/>
                    <a:lstStyle/>
                    <a:p>
                      <a:pPr algn="ctr"/>
                      <a:r>
                        <a:rPr lang="en-US" sz="1800" b="0" i="0" u="none" strike="noStrike" kern="1200" baseline="0" dirty="0" smtClean="0">
                          <a:solidFill>
                            <a:schemeClr val="dk1"/>
                          </a:solidFill>
                          <a:latin typeface="+mn-lt"/>
                          <a:ea typeface="+mn-ea"/>
                          <a:cs typeface="+mn-cs"/>
                        </a:rPr>
                        <a:t>Average level of cultural competence</a:t>
                      </a:r>
                      <a:endParaRPr lang="en-US" i="0"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dirty="0" smtClean="0"/>
                        <a:t>Proportion of questions</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tr>
              <a:tr h="370840">
                <a:tc>
                  <a:txBody>
                    <a:bodyPr/>
                    <a:lstStyle/>
                    <a:p>
                      <a:r>
                        <a:rPr lang="en-US" sz="1400" dirty="0" smtClean="0"/>
                        <a:t>.95</a:t>
                      </a:r>
                      <a:r>
                        <a:rPr lang="en-US" sz="1400" baseline="0" dirty="0" smtClean="0"/>
                        <a:t> confidence level</a:t>
                      </a:r>
                      <a:endParaRPr lang="en-US" sz="1400" dirty="0"/>
                    </a:p>
                  </a:txBody>
                  <a:tcPr/>
                </a:tc>
                <a:tc>
                  <a:txBody>
                    <a:bodyPr/>
                    <a:lstStyle/>
                    <a:p>
                      <a:pPr algn="ctr"/>
                      <a:r>
                        <a:rPr lang="en-US" dirty="0" smtClean="0"/>
                        <a:t>9</a:t>
                      </a:r>
                      <a:endParaRPr lang="en-US" dirty="0"/>
                    </a:p>
                  </a:txBody>
                  <a:tcPr/>
                </a:tc>
                <a:tc>
                  <a:txBody>
                    <a:bodyPr/>
                    <a:lstStyle/>
                    <a:p>
                      <a:pPr algn="ctr"/>
                      <a:r>
                        <a:rPr lang="en-US" dirty="0" smtClean="0"/>
                        <a:t>7</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70840">
                <a:tc>
                  <a:txBody>
                    <a:bodyPr/>
                    <a:lstStyle/>
                    <a:p>
                      <a:r>
                        <a:rPr lang="en-US" dirty="0" smtClean="0"/>
                        <a:t>0.80</a:t>
                      </a:r>
                      <a:endParaRPr lang="en-US" dirty="0"/>
                    </a:p>
                  </a:txBody>
                  <a:tcPr/>
                </a:tc>
                <a:tc>
                  <a:txBody>
                    <a:bodyPr/>
                    <a:lstStyle/>
                    <a:p>
                      <a:pPr algn="ctr"/>
                      <a:r>
                        <a:rPr lang="en-US" dirty="0" smtClean="0"/>
                        <a:t>11</a:t>
                      </a:r>
                      <a:endParaRPr lang="en-US" dirty="0"/>
                    </a:p>
                  </a:txBody>
                  <a:tcPr/>
                </a:tc>
                <a:tc>
                  <a:txBody>
                    <a:bodyPr/>
                    <a:lstStyle/>
                    <a:p>
                      <a:pPr algn="ctr"/>
                      <a:r>
                        <a:rPr lang="en-US" dirty="0" smtClean="0"/>
                        <a:t>7</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70840">
                <a:tc>
                  <a:txBody>
                    <a:bodyPr/>
                    <a:lstStyle/>
                    <a:p>
                      <a:r>
                        <a:rPr lang="en-US" dirty="0" smtClean="0"/>
                        <a:t>0.85</a:t>
                      </a:r>
                      <a:endParaRPr lang="en-US" dirty="0"/>
                    </a:p>
                  </a:txBody>
                  <a:tcPr/>
                </a:tc>
                <a:tc>
                  <a:txBody>
                    <a:bodyPr/>
                    <a:lstStyle/>
                    <a:p>
                      <a:pPr algn="ctr"/>
                      <a:r>
                        <a:rPr lang="en-US" dirty="0" smtClean="0"/>
                        <a:t>13</a:t>
                      </a:r>
                      <a:endParaRPr lang="en-US" dirty="0"/>
                    </a:p>
                  </a:txBody>
                  <a:tcPr/>
                </a:tc>
                <a:tc>
                  <a:txBody>
                    <a:bodyPr/>
                    <a:lstStyle/>
                    <a:p>
                      <a:pPr algn="ctr"/>
                      <a:r>
                        <a:rPr lang="en-US" dirty="0" smtClean="0"/>
                        <a:t>9</a:t>
                      </a:r>
                      <a:endParaRPr lang="en-US" dirty="0"/>
                    </a:p>
                  </a:txBody>
                  <a:tcPr/>
                </a:tc>
                <a:tc>
                  <a:txBody>
                    <a:bodyPr/>
                    <a:lstStyle/>
                    <a:p>
                      <a:pPr algn="ctr"/>
                      <a:r>
                        <a:rPr lang="en-US" dirty="0" smtClean="0"/>
                        <a:t>6</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70840">
                <a:tc>
                  <a:txBody>
                    <a:bodyPr/>
                    <a:lstStyle/>
                    <a:p>
                      <a:r>
                        <a:rPr lang="en-US" dirty="0" smtClean="0"/>
                        <a:t>0.90</a:t>
                      </a:r>
                      <a:endParaRPr lang="en-US" dirty="0"/>
                    </a:p>
                  </a:txBody>
                  <a:tcPr/>
                </a:tc>
                <a:tc>
                  <a:txBody>
                    <a:bodyPr/>
                    <a:lstStyle/>
                    <a:p>
                      <a:pPr algn="ctr"/>
                      <a:r>
                        <a:rPr lang="en-US" dirty="0" smtClean="0"/>
                        <a:t>17</a:t>
                      </a:r>
                      <a:endParaRPr lang="en-US" dirty="0"/>
                    </a:p>
                  </a:txBody>
                  <a:tcPr/>
                </a:tc>
                <a:tc>
                  <a:txBody>
                    <a:bodyPr/>
                    <a:lstStyle/>
                    <a:p>
                      <a:pPr algn="ctr"/>
                      <a:r>
                        <a:rPr lang="en-US" dirty="0" smtClean="0"/>
                        <a:t>11</a:t>
                      </a:r>
                      <a:endParaRPr lang="en-US" dirty="0"/>
                    </a:p>
                  </a:txBody>
                  <a:tcPr/>
                </a:tc>
                <a:tc>
                  <a:txBody>
                    <a:bodyPr/>
                    <a:lstStyle/>
                    <a:p>
                      <a:pPr algn="ctr"/>
                      <a:r>
                        <a:rPr lang="en-US" dirty="0" smtClean="0"/>
                        <a:t>6</a:t>
                      </a:r>
                      <a:endParaRPr lang="en-US" dirty="0"/>
                    </a:p>
                  </a:txBody>
                  <a:tcPr/>
                </a:tc>
                <a:tc>
                  <a:txBody>
                    <a:bodyPr/>
                    <a:lstStyle/>
                    <a:p>
                      <a:pPr algn="ctr"/>
                      <a:r>
                        <a:rPr lang="en-US" dirty="0" smtClean="0"/>
                        <a:t>6</a:t>
                      </a:r>
                      <a:endParaRPr lang="en-US" dirty="0"/>
                    </a:p>
                  </a:txBody>
                  <a:tcPr/>
                </a:tc>
                <a:tc>
                  <a:txBody>
                    <a:bodyPr/>
                    <a:lstStyle/>
                    <a:p>
                      <a:pPr algn="ctr"/>
                      <a:r>
                        <a:rPr lang="en-US" dirty="0" smtClean="0"/>
                        <a:t>4</a:t>
                      </a:r>
                      <a:endParaRPr lang="en-US" dirty="0"/>
                    </a:p>
                  </a:txBody>
                  <a:tcPr/>
                </a:tc>
              </a:tr>
              <a:tr h="370840">
                <a:tc>
                  <a:txBody>
                    <a:bodyPr/>
                    <a:lstStyle/>
                    <a:p>
                      <a:r>
                        <a:rPr lang="en-US" dirty="0" smtClean="0"/>
                        <a:t>0.95</a:t>
                      </a:r>
                      <a:endParaRPr lang="en-US" dirty="0"/>
                    </a:p>
                  </a:txBody>
                  <a:tcPr/>
                </a:tc>
                <a:tc>
                  <a:txBody>
                    <a:bodyPr/>
                    <a:lstStyle/>
                    <a:p>
                      <a:pPr algn="ctr"/>
                      <a:r>
                        <a:rPr lang="en-US" dirty="0" smtClean="0"/>
                        <a:t>29</a:t>
                      </a:r>
                      <a:endParaRPr lang="en-US" dirty="0"/>
                    </a:p>
                  </a:txBody>
                  <a:tcPr/>
                </a:tc>
                <a:tc>
                  <a:txBody>
                    <a:bodyPr/>
                    <a:lstStyle/>
                    <a:p>
                      <a:pPr algn="ctr"/>
                      <a:r>
                        <a:rPr lang="en-US" dirty="0" smtClean="0"/>
                        <a:t>19</a:t>
                      </a:r>
                      <a:endParaRPr lang="en-US" dirty="0"/>
                    </a:p>
                  </a:txBody>
                  <a:tcPr/>
                </a:tc>
                <a:tc>
                  <a:txBody>
                    <a:bodyPr/>
                    <a:lstStyle/>
                    <a:p>
                      <a:pPr algn="ctr"/>
                      <a:r>
                        <a:rPr lang="en-US" dirty="0" smtClean="0"/>
                        <a:t>10</a:t>
                      </a:r>
                      <a:endParaRPr lang="en-US" dirty="0"/>
                    </a:p>
                  </a:txBody>
                  <a:tcPr/>
                </a:tc>
                <a:tc>
                  <a:txBody>
                    <a:bodyPr/>
                    <a:lstStyle/>
                    <a:p>
                      <a:pPr algn="ctr"/>
                      <a:r>
                        <a:rPr lang="en-US" dirty="0" smtClean="0"/>
                        <a:t>8</a:t>
                      </a:r>
                      <a:endParaRPr lang="en-US" dirty="0"/>
                    </a:p>
                  </a:txBody>
                  <a:tcPr/>
                </a:tc>
                <a:tc>
                  <a:txBody>
                    <a:bodyPr/>
                    <a:lstStyle/>
                    <a:p>
                      <a:pPr algn="ctr"/>
                      <a:r>
                        <a:rPr lang="en-US" dirty="0" smtClean="0"/>
                        <a:t>4</a:t>
                      </a:r>
                      <a:endParaRPr lang="en-US" dirty="0"/>
                    </a:p>
                  </a:txBody>
                  <a:tcPr/>
                </a:tc>
              </a:tr>
              <a:tr h="370840">
                <a:tc>
                  <a:txBody>
                    <a:bodyPr/>
                    <a:lstStyle/>
                    <a:p>
                      <a:r>
                        <a:rPr lang="en-US" dirty="0" smtClean="0"/>
                        <a:t>0.99</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r>
                        <a:rPr lang="en-US" sz="1400" dirty="0" smtClean="0"/>
                        <a:t>.99 confidence</a:t>
                      </a:r>
                      <a:r>
                        <a:rPr lang="en-US" sz="1400" baseline="0" dirty="0" smtClean="0"/>
                        <a:t> level</a:t>
                      </a:r>
                      <a:endParaRPr lang="en-US" sz="1400" dirty="0"/>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r>
              <a:tr h="370840">
                <a:tc>
                  <a:txBody>
                    <a:bodyPr/>
                    <a:lstStyle/>
                    <a:p>
                      <a:r>
                        <a:rPr lang="en-US" dirty="0" smtClean="0"/>
                        <a:t>0.80</a:t>
                      </a:r>
                      <a:endParaRPr lang="en-US" dirty="0"/>
                    </a:p>
                  </a:txBody>
                  <a:tcPr/>
                </a:tc>
                <a:tc>
                  <a:txBody>
                    <a:bodyPr/>
                    <a:lstStyle/>
                    <a:p>
                      <a:pPr algn="ctr"/>
                      <a:r>
                        <a:rPr lang="en-US" dirty="0" smtClean="0"/>
                        <a:t>15</a:t>
                      </a:r>
                      <a:endParaRPr lang="en-US" dirty="0"/>
                    </a:p>
                  </a:txBody>
                  <a:tcPr/>
                </a:tc>
                <a:tc>
                  <a:txBody>
                    <a:bodyPr/>
                    <a:lstStyle/>
                    <a:p>
                      <a:pPr algn="ctr"/>
                      <a:r>
                        <a:rPr lang="en-US" dirty="0" smtClean="0"/>
                        <a:t>10</a:t>
                      </a:r>
                      <a:endParaRPr lang="en-US" dirty="0"/>
                    </a:p>
                  </a:txBody>
                  <a:tcPr/>
                </a:tc>
                <a:tc>
                  <a:txBody>
                    <a:bodyPr/>
                    <a:lstStyle/>
                    <a:p>
                      <a:pPr algn="ctr"/>
                      <a:r>
                        <a:rPr lang="en-US" dirty="0" smtClean="0"/>
                        <a:t>5</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70840">
                <a:tc>
                  <a:txBody>
                    <a:bodyPr/>
                    <a:lstStyle/>
                    <a:p>
                      <a:r>
                        <a:rPr lang="en-US" dirty="0" smtClean="0"/>
                        <a:t>0.85</a:t>
                      </a:r>
                      <a:endParaRPr lang="en-US" dirty="0"/>
                    </a:p>
                  </a:txBody>
                  <a:tcPr/>
                </a:tc>
                <a:tc>
                  <a:txBody>
                    <a:bodyPr/>
                    <a:lstStyle/>
                    <a:p>
                      <a:pPr algn="ctr"/>
                      <a:r>
                        <a:rPr lang="en-US" dirty="0" smtClean="0"/>
                        <a:t>15</a:t>
                      </a:r>
                      <a:endParaRPr lang="en-US" dirty="0"/>
                    </a:p>
                  </a:txBody>
                  <a:tcPr/>
                </a:tc>
                <a:tc>
                  <a:txBody>
                    <a:bodyPr/>
                    <a:lstStyle/>
                    <a:p>
                      <a:pPr algn="ctr"/>
                      <a:r>
                        <a:rPr lang="en-US" dirty="0" smtClean="0"/>
                        <a:t>10</a:t>
                      </a:r>
                      <a:endParaRPr lang="en-US" dirty="0"/>
                    </a:p>
                  </a:txBody>
                  <a:tcPr/>
                </a:tc>
                <a:tc>
                  <a:txBody>
                    <a:bodyPr/>
                    <a:lstStyle/>
                    <a:p>
                      <a:pPr algn="ctr"/>
                      <a:r>
                        <a:rPr lang="en-US" dirty="0" smtClean="0"/>
                        <a:t>7</a:t>
                      </a:r>
                      <a:endParaRPr lang="en-US" dirty="0"/>
                    </a:p>
                  </a:txBody>
                  <a:tcPr/>
                </a:tc>
                <a:tc>
                  <a:txBody>
                    <a:bodyPr/>
                    <a:lstStyle/>
                    <a:p>
                      <a:pPr algn="ctr"/>
                      <a:r>
                        <a:rPr lang="en-US" dirty="0" smtClean="0"/>
                        <a:t>5</a:t>
                      </a:r>
                      <a:endParaRPr lang="en-US" dirty="0"/>
                    </a:p>
                  </a:txBody>
                  <a:tcPr/>
                </a:tc>
                <a:tc>
                  <a:txBody>
                    <a:bodyPr/>
                    <a:lstStyle/>
                    <a:p>
                      <a:pPr algn="ctr"/>
                      <a:r>
                        <a:rPr lang="en-US" dirty="0" smtClean="0"/>
                        <a:t>4</a:t>
                      </a:r>
                      <a:endParaRPr lang="en-US" dirty="0"/>
                    </a:p>
                  </a:txBody>
                  <a:tcPr/>
                </a:tc>
              </a:tr>
              <a:tr h="370840">
                <a:tc>
                  <a:txBody>
                    <a:bodyPr/>
                    <a:lstStyle/>
                    <a:p>
                      <a:r>
                        <a:rPr lang="en-US" dirty="0" smtClean="0"/>
                        <a:t>0.90</a:t>
                      </a:r>
                      <a:endParaRPr lang="en-US" dirty="0"/>
                    </a:p>
                  </a:txBody>
                  <a:tcPr/>
                </a:tc>
                <a:tc>
                  <a:txBody>
                    <a:bodyPr/>
                    <a:lstStyle/>
                    <a:p>
                      <a:pPr algn="ctr"/>
                      <a:r>
                        <a:rPr lang="en-US" dirty="0" smtClean="0"/>
                        <a:t>21</a:t>
                      </a:r>
                      <a:endParaRPr lang="en-US" dirty="0"/>
                    </a:p>
                  </a:txBody>
                  <a:tcPr/>
                </a:tc>
                <a:tc>
                  <a:txBody>
                    <a:bodyPr/>
                    <a:lstStyle/>
                    <a:p>
                      <a:pPr algn="ctr"/>
                      <a:r>
                        <a:rPr lang="en-US" dirty="0" smtClean="0"/>
                        <a:t>12</a:t>
                      </a:r>
                      <a:endParaRPr lang="en-US" dirty="0"/>
                    </a:p>
                  </a:txBody>
                  <a:tcPr/>
                </a:tc>
                <a:tc>
                  <a:txBody>
                    <a:bodyPr/>
                    <a:lstStyle/>
                    <a:p>
                      <a:pPr algn="ctr"/>
                      <a:r>
                        <a:rPr lang="en-US" dirty="0" smtClean="0"/>
                        <a:t>7</a:t>
                      </a:r>
                      <a:endParaRPr lang="en-US" dirty="0"/>
                    </a:p>
                  </a:txBody>
                  <a:tcPr/>
                </a:tc>
                <a:tc>
                  <a:txBody>
                    <a:bodyPr/>
                    <a:lstStyle/>
                    <a:p>
                      <a:pPr algn="ctr"/>
                      <a:r>
                        <a:rPr lang="en-US" dirty="0" smtClean="0"/>
                        <a:t>5</a:t>
                      </a:r>
                      <a:endParaRPr lang="en-US" dirty="0"/>
                    </a:p>
                  </a:txBody>
                  <a:tcPr/>
                </a:tc>
                <a:tc>
                  <a:txBody>
                    <a:bodyPr/>
                    <a:lstStyle/>
                    <a:p>
                      <a:pPr algn="ctr"/>
                      <a:r>
                        <a:rPr lang="en-US" dirty="0" smtClean="0"/>
                        <a:t>4</a:t>
                      </a:r>
                      <a:endParaRPr lang="en-US" dirty="0"/>
                    </a:p>
                  </a:txBody>
                  <a:tcPr/>
                </a:tc>
              </a:tr>
              <a:tr h="370840">
                <a:tc>
                  <a:txBody>
                    <a:bodyPr/>
                    <a:lstStyle/>
                    <a:p>
                      <a:r>
                        <a:rPr lang="en-US" dirty="0" smtClean="0"/>
                        <a:t>0.95</a:t>
                      </a:r>
                      <a:endParaRPr lang="en-US" dirty="0"/>
                    </a:p>
                  </a:txBody>
                  <a:tcPr/>
                </a:tc>
                <a:tc>
                  <a:txBody>
                    <a:bodyPr/>
                    <a:lstStyle/>
                    <a:p>
                      <a:pPr algn="ctr"/>
                      <a:r>
                        <a:rPr lang="en-US" dirty="0" smtClean="0"/>
                        <a:t>23</a:t>
                      </a:r>
                      <a:endParaRPr lang="en-US" dirty="0"/>
                    </a:p>
                  </a:txBody>
                  <a:tcPr/>
                </a:tc>
                <a:tc>
                  <a:txBody>
                    <a:bodyPr/>
                    <a:lstStyle/>
                    <a:p>
                      <a:pPr algn="ctr"/>
                      <a:r>
                        <a:rPr lang="en-US" dirty="0" smtClean="0"/>
                        <a:t>14</a:t>
                      </a:r>
                      <a:endParaRPr lang="en-US" dirty="0"/>
                    </a:p>
                  </a:txBody>
                  <a:tcPr/>
                </a:tc>
                <a:tc>
                  <a:txBody>
                    <a:bodyPr/>
                    <a:lstStyle/>
                    <a:p>
                      <a:pPr algn="ctr"/>
                      <a:r>
                        <a:rPr lang="en-US" dirty="0" smtClean="0"/>
                        <a:t>9</a:t>
                      </a:r>
                      <a:endParaRPr lang="en-US" dirty="0"/>
                    </a:p>
                  </a:txBody>
                  <a:tcPr/>
                </a:tc>
                <a:tc>
                  <a:txBody>
                    <a:bodyPr/>
                    <a:lstStyle/>
                    <a:p>
                      <a:pPr algn="ctr"/>
                      <a:r>
                        <a:rPr lang="en-US" dirty="0" smtClean="0"/>
                        <a:t>7</a:t>
                      </a:r>
                      <a:endParaRPr lang="en-US" dirty="0"/>
                    </a:p>
                  </a:txBody>
                  <a:tcPr/>
                </a:tc>
                <a:tc>
                  <a:txBody>
                    <a:bodyPr/>
                    <a:lstStyle/>
                    <a:p>
                      <a:pPr algn="ctr"/>
                      <a:r>
                        <a:rPr lang="en-US" dirty="0" smtClean="0"/>
                        <a:t>4</a:t>
                      </a:r>
                      <a:endParaRPr lang="en-US" dirty="0"/>
                    </a:p>
                  </a:txBody>
                  <a:tcPr/>
                </a:tc>
              </a:tr>
              <a:tr h="370840">
                <a:tc>
                  <a:txBody>
                    <a:bodyPr/>
                    <a:lstStyle/>
                    <a:p>
                      <a:r>
                        <a:rPr lang="en-US" dirty="0" smtClean="0"/>
                        <a:t>0.99</a:t>
                      </a:r>
                      <a:endParaRPr lang="en-US" dirty="0"/>
                    </a:p>
                  </a:txBody>
                  <a:tcPr/>
                </a:tc>
                <a:tc>
                  <a:txBody>
                    <a:bodyPr/>
                    <a:lstStyle/>
                    <a:p>
                      <a:pPr algn="ctr"/>
                      <a:r>
                        <a:rPr lang="en-US" dirty="0" smtClean="0"/>
                        <a:t>&gt;30</a:t>
                      </a:r>
                      <a:endParaRPr lang="en-US" dirty="0"/>
                    </a:p>
                  </a:txBody>
                  <a:tcPr/>
                </a:tc>
                <a:tc>
                  <a:txBody>
                    <a:bodyPr/>
                    <a:lstStyle/>
                    <a:p>
                      <a:pPr algn="ctr"/>
                      <a:r>
                        <a:rPr lang="en-US" dirty="0" smtClean="0"/>
                        <a:t>20</a:t>
                      </a:r>
                      <a:endParaRPr lang="en-US" dirty="0"/>
                    </a:p>
                  </a:txBody>
                  <a:tcPr/>
                </a:tc>
                <a:tc>
                  <a:txBody>
                    <a:bodyPr/>
                    <a:lstStyle/>
                    <a:p>
                      <a:pPr algn="ctr"/>
                      <a:r>
                        <a:rPr lang="en-US" dirty="0" smtClean="0"/>
                        <a:t>13</a:t>
                      </a: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29358975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Rectangle 3"/>
          <p:cNvSpPr>
            <a:spLocks noGrp="1" noChangeArrowheads="1"/>
          </p:cNvSpPr>
          <p:nvPr>
            <p:ph idx="1"/>
          </p:nvPr>
        </p:nvSpPr>
        <p:spPr>
          <a:xfrm>
            <a:off x="549275" y="1295400"/>
            <a:ext cx="8042276" cy="4343400"/>
          </a:xfrm>
        </p:spPr>
        <p:txBody>
          <a:bodyPr/>
          <a:lstStyle/>
          <a:p>
            <a:r>
              <a:rPr lang="en-US" altLang="en-US" sz="2800" dirty="0"/>
              <a:t>Just 10 informants, with an average competence of .7 have a 99% probability of answering each question on a true-false test correctly, with a confidence level of .95. </a:t>
            </a:r>
          </a:p>
          <a:p>
            <a:r>
              <a:rPr lang="en-US" altLang="en-US" sz="2800" dirty="0"/>
              <a:t>Only 13 informants, with a relatively low average competence of .5 are needed if you want a 90% probability of answering each question on a test correctly, with a confidence level of .95.</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1792382"/>
              </p:ext>
            </p:extLst>
          </p:nvPr>
        </p:nvGraphicFramePr>
        <p:xfrm>
          <a:off x="762000" y="914400"/>
          <a:ext cx="7620000" cy="2956559"/>
        </p:xfrm>
        <a:graphic>
          <a:graphicData uri="http://schemas.openxmlformats.org/drawingml/2006/table">
            <a:tbl>
              <a:tblPr firstRow="1" bandRow="1">
                <a:tableStyleId>{5C22544A-7EE6-4342-B048-85BDC9FD1C3A}</a:tableStyleId>
              </a:tblPr>
              <a:tblGrid>
                <a:gridCol w="1270000"/>
                <a:gridCol w="1270000"/>
                <a:gridCol w="1270000"/>
                <a:gridCol w="1270000"/>
                <a:gridCol w="1270000"/>
                <a:gridCol w="1270000"/>
              </a:tblGrid>
              <a:tr h="370840">
                <a:tc gridSpan="6">
                  <a:txBody>
                    <a:bodyPr/>
                    <a:lstStyle/>
                    <a:p>
                      <a:r>
                        <a:rPr lang="en-US" sz="1400" b="1" i="0" u="none" strike="noStrike" kern="1200" baseline="0" dirty="0" smtClean="0">
                          <a:solidFill>
                            <a:schemeClr val="lt1"/>
                          </a:solidFill>
                          <a:latin typeface="+mn-lt"/>
                          <a:ea typeface="+mn-ea"/>
                          <a:cs typeface="+mn-cs"/>
                        </a:rPr>
                        <a:t>Agreement among Individuals and Estimated Validity of Aggregating Their Responses for Different Samples</a:t>
                      </a:r>
                    </a:p>
                    <a:p>
                      <a:r>
                        <a:rPr lang="en-US" sz="1200" b="0" i="0" u="none" strike="noStrike" kern="1200" baseline="0" dirty="0" smtClean="0">
                          <a:solidFill>
                            <a:schemeClr val="lt1"/>
                          </a:solidFill>
                          <a:latin typeface="+mn-lt"/>
                          <a:ea typeface="+mn-ea"/>
                          <a:cs typeface="+mn-cs"/>
                        </a:rPr>
                        <a:t>SOURCE: S. C. Weller and A. K. Romney, </a:t>
                      </a:r>
                      <a:r>
                        <a:rPr lang="en-US" sz="1200" b="0" i="1" u="none" strike="noStrike" kern="1200" baseline="0" dirty="0" smtClean="0">
                          <a:solidFill>
                            <a:schemeClr val="lt1"/>
                          </a:solidFill>
                          <a:latin typeface="+mn-lt"/>
                          <a:ea typeface="+mn-ea"/>
                          <a:cs typeface="+mn-cs"/>
                        </a:rPr>
                        <a:t>Systematic Data Collection</a:t>
                      </a:r>
                      <a:r>
                        <a:rPr lang="en-US" sz="1200" b="0" i="0" u="none" strike="noStrike" kern="1200" baseline="0" dirty="0" smtClean="0">
                          <a:solidFill>
                            <a:schemeClr val="lt1"/>
                          </a:solidFill>
                          <a:latin typeface="+mn-lt"/>
                          <a:ea typeface="+mn-ea"/>
                          <a:cs typeface="+mn-cs"/>
                        </a:rPr>
                        <a:t>, p. 77.  1988</a:t>
                      </a:r>
                      <a:r>
                        <a:rPr lang="en-US" sz="1400" b="0" i="0" u="none" strike="noStrike" kern="1200" baseline="0" dirty="0" smtClean="0">
                          <a:solidFill>
                            <a:schemeClr val="lt1"/>
                          </a:solidFill>
                          <a:latin typeface="+mn-lt"/>
                          <a:ea typeface="+mn-ea"/>
                          <a:cs typeface="+mn-cs"/>
                        </a:rPr>
                        <a:t>.</a:t>
                      </a:r>
                      <a:endParaRPr lang="en-US" sz="14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6">
                  <a:txBody>
                    <a:bodyPr/>
                    <a:lstStyle/>
                    <a:p>
                      <a:pPr algn="ctr"/>
                      <a:r>
                        <a:rPr lang="en-US" dirty="0" smtClean="0"/>
                        <a:t>Validity</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600" dirty="0" smtClean="0"/>
                        <a:t>Agreement</a:t>
                      </a:r>
                      <a:endParaRPr lang="en-US" sz="1600" dirty="0"/>
                    </a:p>
                  </a:txBody>
                  <a:tcPr/>
                </a:tc>
                <a:tc>
                  <a:txBody>
                    <a:bodyPr/>
                    <a:lstStyle/>
                    <a:p>
                      <a:pPr algn="ctr"/>
                      <a:r>
                        <a:rPr lang="en-US" dirty="0" smtClean="0"/>
                        <a:t>0.80</a:t>
                      </a:r>
                      <a:endParaRPr lang="en-US" dirty="0"/>
                    </a:p>
                  </a:txBody>
                  <a:tcPr/>
                </a:tc>
                <a:tc>
                  <a:txBody>
                    <a:bodyPr/>
                    <a:lstStyle/>
                    <a:p>
                      <a:pPr algn="ctr"/>
                      <a:r>
                        <a:rPr lang="en-US" dirty="0" smtClean="0"/>
                        <a:t>0.85</a:t>
                      </a:r>
                      <a:endParaRPr lang="en-US" dirty="0"/>
                    </a:p>
                  </a:txBody>
                  <a:tcPr/>
                </a:tc>
                <a:tc>
                  <a:txBody>
                    <a:bodyPr/>
                    <a:lstStyle/>
                    <a:p>
                      <a:pPr algn="ctr"/>
                      <a:r>
                        <a:rPr lang="en-US" dirty="0" smtClean="0"/>
                        <a:t>0.90</a:t>
                      </a:r>
                      <a:endParaRPr lang="en-US" dirty="0"/>
                    </a:p>
                  </a:txBody>
                  <a:tcPr/>
                </a:tc>
                <a:tc>
                  <a:txBody>
                    <a:bodyPr/>
                    <a:lstStyle/>
                    <a:p>
                      <a:pPr algn="ctr"/>
                      <a:r>
                        <a:rPr lang="en-US" dirty="0" smtClean="0"/>
                        <a:t>0.95</a:t>
                      </a:r>
                      <a:endParaRPr lang="en-US" dirty="0"/>
                    </a:p>
                  </a:txBody>
                  <a:tcPr/>
                </a:tc>
                <a:tc>
                  <a:txBody>
                    <a:bodyPr/>
                    <a:lstStyle/>
                    <a:p>
                      <a:pPr algn="ctr"/>
                      <a:r>
                        <a:rPr lang="en-US" dirty="0" smtClean="0"/>
                        <a:t>0.99</a:t>
                      </a:r>
                      <a:endParaRPr lang="en-US" dirty="0"/>
                    </a:p>
                  </a:txBody>
                  <a:tcPr/>
                </a:tc>
              </a:tr>
              <a:tr h="370840">
                <a:tc>
                  <a:txBody>
                    <a:bodyPr/>
                    <a:lstStyle/>
                    <a:p>
                      <a:r>
                        <a:rPr lang="en-US" dirty="0" smtClean="0"/>
                        <a:t>0.16</a:t>
                      </a:r>
                      <a:endParaRPr lang="en-US" dirty="0"/>
                    </a:p>
                  </a:txBody>
                  <a:tcPr/>
                </a:tc>
                <a:tc>
                  <a:txBody>
                    <a:bodyPr/>
                    <a:lstStyle/>
                    <a:p>
                      <a:pPr algn="ctr"/>
                      <a:r>
                        <a:rPr lang="en-US" dirty="0" smtClean="0"/>
                        <a:t>10</a:t>
                      </a:r>
                      <a:endParaRPr lang="en-US" dirty="0"/>
                    </a:p>
                  </a:txBody>
                  <a:tcPr/>
                </a:tc>
                <a:tc>
                  <a:txBody>
                    <a:bodyPr/>
                    <a:lstStyle/>
                    <a:p>
                      <a:pPr algn="ctr"/>
                      <a:r>
                        <a:rPr lang="en-US" dirty="0" smtClean="0"/>
                        <a:t>14</a:t>
                      </a:r>
                      <a:endParaRPr lang="en-US" dirty="0"/>
                    </a:p>
                  </a:txBody>
                  <a:tcPr/>
                </a:tc>
                <a:tc>
                  <a:txBody>
                    <a:bodyPr/>
                    <a:lstStyle/>
                    <a:p>
                      <a:pPr algn="ctr"/>
                      <a:r>
                        <a:rPr lang="en-US" dirty="0" smtClean="0"/>
                        <a:t>22</a:t>
                      </a:r>
                      <a:endParaRPr lang="en-US" dirty="0"/>
                    </a:p>
                  </a:txBody>
                  <a:tcPr/>
                </a:tc>
                <a:tc>
                  <a:txBody>
                    <a:bodyPr/>
                    <a:lstStyle/>
                    <a:p>
                      <a:pPr algn="ctr"/>
                      <a:r>
                        <a:rPr lang="en-US" dirty="0" smtClean="0"/>
                        <a:t>49</a:t>
                      </a:r>
                      <a:endParaRPr lang="en-US" dirty="0"/>
                    </a:p>
                  </a:txBody>
                  <a:tcPr/>
                </a:tc>
                <a:tc>
                  <a:txBody>
                    <a:bodyPr/>
                    <a:lstStyle/>
                    <a:p>
                      <a:pPr algn="ctr"/>
                      <a:r>
                        <a:rPr lang="en-US" dirty="0" smtClean="0"/>
                        <a:t>257</a:t>
                      </a:r>
                      <a:endParaRPr lang="en-US" dirty="0"/>
                    </a:p>
                  </a:txBody>
                  <a:tcPr/>
                </a:tc>
              </a:tr>
              <a:tr h="370840">
                <a:tc>
                  <a:txBody>
                    <a:bodyPr/>
                    <a:lstStyle/>
                    <a:p>
                      <a:r>
                        <a:rPr lang="en-US" dirty="0" smtClean="0"/>
                        <a:t>0.25</a:t>
                      </a:r>
                      <a:endParaRPr lang="en-US" dirty="0"/>
                    </a:p>
                  </a:txBody>
                  <a:tcPr/>
                </a:tc>
                <a:tc>
                  <a:txBody>
                    <a:bodyPr/>
                    <a:lstStyle/>
                    <a:p>
                      <a:pPr algn="ctr"/>
                      <a:r>
                        <a:rPr lang="en-US" dirty="0" smtClean="0"/>
                        <a:t>5</a:t>
                      </a:r>
                      <a:endParaRPr lang="en-US" dirty="0"/>
                    </a:p>
                  </a:txBody>
                  <a:tcPr/>
                </a:tc>
                <a:tc>
                  <a:txBody>
                    <a:bodyPr/>
                    <a:lstStyle/>
                    <a:p>
                      <a:pPr algn="ctr"/>
                      <a:r>
                        <a:rPr lang="en-US" dirty="0" smtClean="0"/>
                        <a:t>8</a:t>
                      </a:r>
                      <a:endParaRPr lang="en-US" dirty="0"/>
                    </a:p>
                  </a:txBody>
                  <a:tcPr/>
                </a:tc>
                <a:tc>
                  <a:txBody>
                    <a:bodyPr/>
                    <a:lstStyle/>
                    <a:p>
                      <a:pPr algn="ctr"/>
                      <a:r>
                        <a:rPr lang="en-US" dirty="0" smtClean="0"/>
                        <a:t>13</a:t>
                      </a:r>
                      <a:endParaRPr lang="en-US" dirty="0"/>
                    </a:p>
                  </a:txBody>
                  <a:tcPr/>
                </a:tc>
                <a:tc>
                  <a:txBody>
                    <a:bodyPr/>
                    <a:lstStyle/>
                    <a:p>
                      <a:pPr algn="ctr"/>
                      <a:r>
                        <a:rPr lang="en-US" dirty="0" smtClean="0"/>
                        <a:t>28</a:t>
                      </a:r>
                      <a:endParaRPr lang="en-US" dirty="0"/>
                    </a:p>
                  </a:txBody>
                  <a:tcPr/>
                </a:tc>
                <a:tc>
                  <a:txBody>
                    <a:bodyPr/>
                    <a:lstStyle/>
                    <a:p>
                      <a:pPr algn="ctr"/>
                      <a:r>
                        <a:rPr lang="en-US" dirty="0" smtClean="0"/>
                        <a:t>148</a:t>
                      </a:r>
                      <a:endParaRPr lang="en-US" dirty="0"/>
                    </a:p>
                  </a:txBody>
                  <a:tcPr/>
                </a:tc>
              </a:tr>
              <a:tr h="370840">
                <a:tc>
                  <a:txBody>
                    <a:bodyPr/>
                    <a:lstStyle/>
                    <a:p>
                      <a:r>
                        <a:rPr lang="en-US" dirty="0" smtClean="0"/>
                        <a:t>0.36</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8</a:t>
                      </a:r>
                      <a:endParaRPr lang="en-US" dirty="0"/>
                    </a:p>
                  </a:txBody>
                  <a:tcPr/>
                </a:tc>
                <a:tc>
                  <a:txBody>
                    <a:bodyPr/>
                    <a:lstStyle/>
                    <a:p>
                      <a:pPr algn="ctr"/>
                      <a:r>
                        <a:rPr lang="en-US" dirty="0" smtClean="0"/>
                        <a:t>17</a:t>
                      </a:r>
                      <a:endParaRPr lang="en-US" dirty="0"/>
                    </a:p>
                  </a:txBody>
                  <a:tcPr/>
                </a:tc>
                <a:tc>
                  <a:txBody>
                    <a:bodyPr/>
                    <a:lstStyle/>
                    <a:p>
                      <a:pPr algn="ctr"/>
                      <a:r>
                        <a:rPr lang="en-US" dirty="0" smtClean="0"/>
                        <a:t>87</a:t>
                      </a:r>
                      <a:endParaRPr lang="en-US" dirty="0"/>
                    </a:p>
                  </a:txBody>
                  <a:tcPr/>
                </a:tc>
              </a:tr>
              <a:tr h="370840">
                <a:tc>
                  <a:txBody>
                    <a:bodyPr/>
                    <a:lstStyle/>
                    <a:p>
                      <a:r>
                        <a:rPr lang="en-US" dirty="0" smtClean="0"/>
                        <a:t>0.49</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10</a:t>
                      </a:r>
                      <a:endParaRPr lang="en-US" dirty="0"/>
                    </a:p>
                  </a:txBody>
                  <a:tcPr/>
                </a:tc>
                <a:tc>
                  <a:txBody>
                    <a:bodyPr/>
                    <a:lstStyle/>
                    <a:p>
                      <a:pPr algn="ctr"/>
                      <a:r>
                        <a:rPr lang="en-US" dirty="0" smtClean="0"/>
                        <a:t>51</a:t>
                      </a:r>
                      <a:endParaRPr lang="en-US" dirty="0"/>
                    </a:p>
                  </a:txBody>
                  <a:tcPr/>
                </a:tc>
              </a:tr>
            </a:tbl>
          </a:graphicData>
        </a:graphic>
      </p:graphicFrame>
      <p:sp>
        <p:nvSpPr>
          <p:cNvPr id="2" name="Rectangle 1"/>
          <p:cNvSpPr/>
          <p:nvPr/>
        </p:nvSpPr>
        <p:spPr>
          <a:xfrm>
            <a:off x="914400" y="4267200"/>
            <a:ext cx="7696200" cy="1200328"/>
          </a:xfrm>
          <a:prstGeom prst="rect">
            <a:avLst/>
          </a:prstGeom>
        </p:spPr>
        <p:txBody>
          <a:bodyPr wrap="square">
            <a:spAutoFit/>
          </a:bodyPr>
          <a:lstStyle/>
          <a:p>
            <a:r>
              <a:rPr lang="en-US" dirty="0">
                <a:solidFill>
                  <a:srgbClr val="404040"/>
                </a:solidFill>
              </a:rPr>
              <a:t>I</a:t>
            </a:r>
            <a:r>
              <a:rPr lang="en-US" dirty="0" smtClean="0">
                <a:solidFill>
                  <a:srgbClr val="404040"/>
                </a:solidFill>
              </a:rPr>
              <a:t>f </a:t>
            </a:r>
            <a:r>
              <a:rPr lang="en-US" dirty="0">
                <a:solidFill>
                  <a:srgbClr val="404040"/>
                </a:solidFill>
              </a:rPr>
              <a:t>you interview 10 informants whose responses correlate .49, then the aggregate of their answers are likely </a:t>
            </a:r>
            <a:r>
              <a:rPr lang="en-US" dirty="0" smtClean="0">
                <a:solidFill>
                  <a:srgbClr val="404040"/>
                </a:solidFill>
              </a:rPr>
              <a:t>to correlate </a:t>
            </a:r>
            <a:r>
              <a:rPr lang="en-US" dirty="0">
                <a:solidFill>
                  <a:srgbClr val="404040"/>
                </a:solidFill>
              </a:rPr>
              <a:t>.95 with the true answers. </a:t>
            </a:r>
          </a:p>
        </p:txBody>
      </p:sp>
    </p:spTree>
    <p:extLst>
      <p:ext uri="{BB962C8B-B14F-4D97-AF65-F5344CB8AC3E}">
        <p14:creationId xmlns:p14="http://schemas.microsoft.com/office/powerpoint/2010/main" val="314607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04800"/>
            <a:ext cx="8042276" cy="1336956"/>
          </a:xfrm>
        </p:spPr>
        <p:txBody>
          <a:bodyPr/>
          <a:lstStyle/>
          <a:p>
            <a:r>
              <a:rPr lang="en-US" dirty="0" smtClean="0"/>
              <a:t>Formal vs. Informal Model</a:t>
            </a:r>
            <a:endParaRPr lang="en-US" dirty="0"/>
          </a:p>
        </p:txBody>
      </p:sp>
      <p:sp>
        <p:nvSpPr>
          <p:cNvPr id="3" name="Content Placeholder 2"/>
          <p:cNvSpPr>
            <a:spLocks noGrp="1"/>
          </p:cNvSpPr>
          <p:nvPr>
            <p:ph sz="half" idx="1"/>
          </p:nvPr>
        </p:nvSpPr>
        <p:spPr>
          <a:xfrm>
            <a:off x="549275" y="1295400"/>
            <a:ext cx="3840480" cy="4800600"/>
          </a:xfrm>
        </p:spPr>
        <p:txBody>
          <a:bodyPr>
            <a:normAutofit fontScale="92500" lnSpcReduction="20000"/>
          </a:bodyPr>
          <a:lstStyle/>
          <a:p>
            <a:r>
              <a:rPr lang="en-US" dirty="0" smtClean="0"/>
              <a:t>The formal CCM is also called a “process” model.</a:t>
            </a:r>
          </a:p>
          <a:p>
            <a:pPr lvl="1"/>
            <a:r>
              <a:rPr lang="en-US" sz="2000" dirty="0" smtClean="0"/>
              <a:t>The preceding discussion specifies the formal model</a:t>
            </a:r>
            <a:r>
              <a:rPr lang="en-US" sz="2000" dirty="0" smtClean="0"/>
              <a:t>.</a:t>
            </a:r>
          </a:p>
          <a:p>
            <a:pPr marL="349250" lvl="1" indent="0">
              <a:buNone/>
            </a:pPr>
            <a:endParaRPr lang="en-US" sz="2000" dirty="0" smtClean="0"/>
          </a:p>
          <a:p>
            <a:pPr lvl="1"/>
            <a:r>
              <a:rPr lang="en-US" sz="2000" dirty="0" smtClean="0"/>
              <a:t>It models the process of how questions are asked and </a:t>
            </a:r>
            <a:r>
              <a:rPr lang="en-US" sz="2000" dirty="0" smtClean="0"/>
              <a:t>answered.</a:t>
            </a:r>
          </a:p>
          <a:p>
            <a:pPr marL="349250" lvl="1" indent="0">
              <a:buNone/>
            </a:pPr>
            <a:endParaRPr lang="en-US" sz="2000" dirty="0" smtClean="0"/>
          </a:p>
          <a:p>
            <a:pPr lvl="1"/>
            <a:r>
              <a:rPr lang="en-US" sz="2000" dirty="0" smtClean="0"/>
              <a:t>Handles </a:t>
            </a:r>
            <a:r>
              <a:rPr lang="en-US" sz="2000" dirty="0" smtClean="0"/>
              <a:t>only categorical </a:t>
            </a:r>
            <a:r>
              <a:rPr lang="en-US" sz="2000" dirty="0" smtClean="0"/>
              <a:t>data.</a:t>
            </a:r>
          </a:p>
          <a:p>
            <a:pPr marL="349250" lvl="1" indent="0">
              <a:buNone/>
            </a:pPr>
            <a:endParaRPr lang="en-US" sz="2000" dirty="0" smtClean="0"/>
          </a:p>
          <a:p>
            <a:pPr lvl="1"/>
            <a:r>
              <a:rPr lang="en-US" sz="2000" dirty="0" smtClean="0"/>
              <a:t>Can </a:t>
            </a:r>
            <a:r>
              <a:rPr lang="en-US" sz="2000" dirty="0" smtClean="0"/>
              <a:t>only be run in </a:t>
            </a:r>
            <a:r>
              <a:rPr lang="en-US" sz="2000" dirty="0" smtClean="0"/>
              <a:t>ANTHROPAC &amp; UCINET.</a:t>
            </a:r>
            <a:endParaRPr lang="en-US" sz="2000" dirty="0" smtClean="0"/>
          </a:p>
        </p:txBody>
      </p:sp>
      <p:sp>
        <p:nvSpPr>
          <p:cNvPr id="4" name="Content Placeholder 3"/>
          <p:cNvSpPr>
            <a:spLocks noGrp="1"/>
          </p:cNvSpPr>
          <p:nvPr>
            <p:ph sz="half" idx="2"/>
          </p:nvPr>
        </p:nvSpPr>
        <p:spPr>
          <a:xfrm>
            <a:off x="4751071" y="1295400"/>
            <a:ext cx="3840480" cy="5181600"/>
          </a:xfrm>
        </p:spPr>
        <p:txBody>
          <a:bodyPr>
            <a:normAutofit fontScale="92500" lnSpcReduction="20000"/>
          </a:bodyPr>
          <a:lstStyle/>
          <a:p>
            <a:r>
              <a:rPr lang="en-US" dirty="0" smtClean="0"/>
              <a:t>The informal model is also called the “data” model.</a:t>
            </a:r>
          </a:p>
          <a:p>
            <a:pPr lvl="1"/>
            <a:r>
              <a:rPr lang="en-US" sz="2000" dirty="0" smtClean="0"/>
              <a:t>A set of analytical procedures</a:t>
            </a:r>
            <a:r>
              <a:rPr lang="en-US" sz="2000" dirty="0" smtClean="0"/>
              <a:t>.</a:t>
            </a:r>
          </a:p>
          <a:p>
            <a:pPr marL="349250" lvl="1" indent="0">
              <a:buNone/>
            </a:pPr>
            <a:endParaRPr lang="en-US" sz="2000" dirty="0" smtClean="0"/>
          </a:p>
          <a:p>
            <a:pPr lvl="1"/>
            <a:r>
              <a:rPr lang="en-US" sz="2000" dirty="0" smtClean="0"/>
              <a:t>Uses respondent-by-respondent correlation matrices for factor analysis</a:t>
            </a:r>
            <a:r>
              <a:rPr lang="en-US" sz="2000" dirty="0" smtClean="0"/>
              <a:t>.</a:t>
            </a:r>
          </a:p>
          <a:p>
            <a:pPr marL="349250" lvl="1" indent="0">
              <a:buNone/>
            </a:pPr>
            <a:endParaRPr lang="en-US" sz="2000" dirty="0" smtClean="0"/>
          </a:p>
          <a:p>
            <a:pPr lvl="1"/>
            <a:r>
              <a:rPr lang="en-US" sz="2000" dirty="0" smtClean="0"/>
              <a:t>Handles dichotomous, interval, ratings, rankings, proximities (e.g. pile sort</a:t>
            </a:r>
            <a:r>
              <a:rPr lang="en-US" sz="2000" dirty="0" smtClean="0"/>
              <a:t>).</a:t>
            </a:r>
          </a:p>
          <a:p>
            <a:pPr marL="349250" lvl="1" indent="0">
              <a:buNone/>
            </a:pPr>
            <a:endParaRPr lang="en-US" sz="2000" dirty="0" smtClean="0"/>
          </a:p>
          <a:p>
            <a:pPr lvl="1"/>
            <a:r>
              <a:rPr lang="en-US" sz="2000" dirty="0" smtClean="0"/>
              <a:t>Can be run on most statistical analysis packages.</a:t>
            </a:r>
          </a:p>
          <a:p>
            <a:endParaRPr lang="en-US" dirty="0"/>
          </a:p>
        </p:txBody>
      </p:sp>
    </p:spTree>
    <p:extLst>
      <p:ext uri="{BB962C8B-B14F-4D97-AF65-F5344CB8AC3E}">
        <p14:creationId xmlns:p14="http://schemas.microsoft.com/office/powerpoint/2010/main" val="212028039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549275" y="228600"/>
            <a:ext cx="8042276" cy="911132"/>
          </a:xfrm>
        </p:spPr>
        <p:txBody>
          <a:bodyPr/>
          <a:lstStyle/>
          <a:p>
            <a:r>
              <a:rPr lang="en-US" altLang="en-US" dirty="0" smtClean="0"/>
              <a:t>Applications </a:t>
            </a:r>
            <a:endParaRPr lang="en-US" altLang="en-US" dirty="0"/>
          </a:p>
        </p:txBody>
      </p:sp>
      <p:sp>
        <p:nvSpPr>
          <p:cNvPr id="239619" name="Rectangle 3"/>
          <p:cNvSpPr>
            <a:spLocks noGrp="1" noChangeArrowheads="1"/>
          </p:cNvSpPr>
          <p:nvPr>
            <p:ph idx="1"/>
          </p:nvPr>
        </p:nvSpPr>
        <p:spPr/>
        <p:txBody>
          <a:bodyPr>
            <a:normAutofit lnSpcReduction="10000"/>
          </a:bodyPr>
          <a:lstStyle/>
          <a:p>
            <a:pPr>
              <a:lnSpc>
                <a:spcPct val="90000"/>
              </a:lnSpc>
            </a:pPr>
            <a:r>
              <a:rPr lang="en-US" altLang="en-US" sz="2800">
                <a:cs typeface="Times New Roman" pitchFamily="18" charset="0"/>
              </a:rPr>
              <a:t>The CCM has been used in the study beliefs about symptoms of of AIDS, diabetes, the common cold, as well as causes of cancer.</a:t>
            </a:r>
          </a:p>
          <a:p>
            <a:pPr>
              <a:lnSpc>
                <a:spcPct val="90000"/>
              </a:lnSpc>
            </a:pPr>
            <a:r>
              <a:rPr lang="en-US" altLang="en-US" sz="2800">
                <a:cs typeface="Times New Roman" pitchFamily="18" charset="0"/>
              </a:rPr>
              <a:t>It has been used to study indigenous plant knowledge, psychological constructs, and and social support.</a:t>
            </a:r>
          </a:p>
          <a:p>
            <a:pPr>
              <a:lnSpc>
                <a:spcPct val="90000"/>
              </a:lnSpc>
            </a:pPr>
            <a:r>
              <a:rPr lang="en-US" altLang="en-US" sz="2800">
                <a:cs typeface="Times New Roman" pitchFamily="18" charset="0"/>
              </a:rPr>
              <a:t>In medicine, it has been used to study rater accuracy in judging X-rays.</a:t>
            </a:r>
          </a:p>
          <a:p>
            <a:pPr>
              <a:lnSpc>
                <a:spcPct val="90000"/>
              </a:lnSpc>
            </a:pPr>
            <a:r>
              <a:rPr lang="en-US" altLang="en-US" sz="2800">
                <a:cs typeface="Times New Roman" pitchFamily="18" charset="0"/>
              </a:rPr>
              <a:t>In sociology, it has been used to measure social class rankings of occupations.</a:t>
            </a:r>
            <a:endParaRPr lang="en-US" altLang="en-US" sz="280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endParaRPr lang="en-US" altLang="en-US"/>
          </a:p>
        </p:txBody>
      </p:sp>
      <p:sp>
        <p:nvSpPr>
          <p:cNvPr id="277507" name="Rectangle 3"/>
          <p:cNvSpPr>
            <a:spLocks noGrp="1" noChangeArrowheads="1"/>
          </p:cNvSpPr>
          <p:nvPr>
            <p:ph idx="1"/>
          </p:nvPr>
        </p:nvSpPr>
        <p:spPr>
          <a:xfrm>
            <a:off x="549275" y="1828800"/>
            <a:ext cx="8042276" cy="4343400"/>
          </a:xfrm>
        </p:spPr>
        <p:txBody>
          <a:bodyPr/>
          <a:lstStyle/>
          <a:p>
            <a:r>
              <a:rPr lang="en-US" altLang="en-US" dirty="0" smtClean="0"/>
              <a:t>Using this model, we </a:t>
            </a:r>
            <a:r>
              <a:rPr lang="en-US" altLang="en-US" dirty="0"/>
              <a:t>can test the relationship between agreement and knowledge by looking at the results of a university exam. </a:t>
            </a:r>
          </a:p>
          <a:p>
            <a:r>
              <a:rPr lang="en-US" altLang="en-US" dirty="0"/>
              <a:t>Suppose we give 100 students a 50-item exam, with questions like the one on the next slide:</a:t>
            </a:r>
          </a:p>
          <a:p>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endParaRPr lang="en-US" altLang="en-US"/>
          </a:p>
        </p:txBody>
      </p:sp>
      <p:sp>
        <p:nvSpPr>
          <p:cNvPr id="215043" name="Rectangle 3"/>
          <p:cNvSpPr>
            <a:spLocks noGrp="1" noChangeArrowheads="1"/>
          </p:cNvSpPr>
          <p:nvPr>
            <p:ph idx="1"/>
          </p:nvPr>
        </p:nvSpPr>
        <p:spPr/>
        <p:txBody>
          <a:bodyPr/>
          <a:lstStyle/>
          <a:p>
            <a:r>
              <a:rPr lang="en-US" altLang="en-US"/>
              <a:t>Which of the following is best known for his or her contribution to functionalism?</a:t>
            </a:r>
          </a:p>
          <a:p>
            <a:pPr lvl="2"/>
            <a:r>
              <a:rPr lang="en-US" altLang="en-US" sz="2800"/>
              <a:t>1. Margaret Mead</a:t>
            </a:r>
          </a:p>
          <a:p>
            <a:pPr lvl="2"/>
            <a:r>
              <a:rPr lang="en-US" altLang="en-US" sz="2800"/>
              <a:t>2. Franz Boas</a:t>
            </a:r>
          </a:p>
          <a:p>
            <a:pPr lvl="2"/>
            <a:r>
              <a:rPr lang="en-US" altLang="en-US" sz="2800"/>
              <a:t>3. Lewis Henry Morgan</a:t>
            </a:r>
          </a:p>
          <a:p>
            <a:pPr lvl="2"/>
            <a:r>
              <a:rPr lang="en-US" altLang="en-US" sz="2800"/>
              <a:t>4. Bronislaw Malinowski</a:t>
            </a:r>
          </a:p>
          <a:p>
            <a:pPr lvl="2"/>
            <a:r>
              <a:rPr lang="en-US" altLang="en-US" sz="2800"/>
              <a:t>5. Claude Levi-Strauss</a:t>
            </a:r>
          </a:p>
          <a:p>
            <a:endParaRPr lang="en-US" altLang="en-US" sz="2800"/>
          </a:p>
          <a:p>
            <a:endParaRPr lang="en-US" alt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endParaRPr lang="en-US" altLang="en-US"/>
          </a:p>
        </p:txBody>
      </p:sp>
      <p:sp>
        <p:nvSpPr>
          <p:cNvPr id="217091" name="Rectangle 3"/>
          <p:cNvSpPr>
            <a:spLocks noGrp="1" noChangeArrowheads="1"/>
          </p:cNvSpPr>
          <p:nvPr>
            <p:ph idx="1"/>
          </p:nvPr>
        </p:nvSpPr>
        <p:spPr/>
        <p:txBody>
          <a:bodyPr>
            <a:normAutofit fontScale="92500"/>
          </a:bodyPr>
          <a:lstStyle/>
          <a:p>
            <a:r>
              <a:rPr lang="en-US" altLang="en-US" sz="2800" dirty="0"/>
              <a:t>Each student makes 50 choices of a number between 1 and 5, one choice for each of the 50 questions. </a:t>
            </a:r>
          </a:p>
          <a:p>
            <a:r>
              <a:rPr lang="en-US" altLang="en-US" sz="2800" dirty="0"/>
              <a:t>This produces a vector of </a:t>
            </a:r>
            <a:r>
              <a:rPr lang="en-US" altLang="en-US" sz="2800" dirty="0" smtClean="0"/>
              <a:t>50 numbers</a:t>
            </a:r>
            <a:r>
              <a:rPr lang="en-US" altLang="en-US" sz="2800" dirty="0"/>
              <a:t>. This vector can then be compared to the answer key, which is the vector of numbers produced by the instructor who gave the exam. </a:t>
            </a:r>
          </a:p>
          <a:p>
            <a:pPr lvl="1"/>
            <a:r>
              <a:rPr lang="en-US" altLang="en-US" sz="2400" dirty="0"/>
              <a:t>Here are the first 25 answers from one student to a 50-question </a:t>
            </a:r>
            <a:r>
              <a:rPr lang="en-US" altLang="en-US" sz="2400" dirty="0" smtClean="0"/>
              <a:t>exam, compared to the answer key:</a:t>
            </a:r>
            <a:endParaRPr lang="en-US" alt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15413048"/>
              </p:ext>
            </p:extLst>
          </p:nvPr>
        </p:nvGraphicFramePr>
        <p:xfrm>
          <a:off x="152400" y="2057400"/>
          <a:ext cx="8763000" cy="2225040"/>
        </p:xfrm>
        <a:graphic>
          <a:graphicData uri="http://schemas.openxmlformats.org/drawingml/2006/table">
            <a:tbl>
              <a:tblPr firstRow="1" bandRow="1">
                <a:tableStyleId>{5C22544A-7EE6-4342-B048-85BDC9FD1C3A}</a:tableStyleId>
              </a:tblPr>
              <a:tblGrid>
                <a:gridCol w="350520"/>
                <a:gridCol w="350520"/>
                <a:gridCol w="350520"/>
                <a:gridCol w="350520"/>
                <a:gridCol w="350520"/>
                <a:gridCol w="350520"/>
                <a:gridCol w="350520"/>
                <a:gridCol w="350520"/>
                <a:gridCol w="350520"/>
                <a:gridCol w="350520"/>
                <a:gridCol w="350520"/>
                <a:gridCol w="350520"/>
                <a:gridCol w="350520"/>
                <a:gridCol w="350520"/>
                <a:gridCol w="350520"/>
                <a:gridCol w="350520"/>
                <a:gridCol w="350520"/>
                <a:gridCol w="350520"/>
                <a:gridCol w="350520"/>
                <a:gridCol w="350520"/>
                <a:gridCol w="350520"/>
                <a:gridCol w="350520"/>
                <a:gridCol w="350520"/>
                <a:gridCol w="350520"/>
                <a:gridCol w="350520"/>
              </a:tblGrid>
              <a:tr h="370840">
                <a:tc gridSpan="25">
                  <a:txBody>
                    <a:bodyPr/>
                    <a:lstStyle/>
                    <a:p>
                      <a:pPr algn="ctr"/>
                      <a:r>
                        <a:rPr lang="en-US" dirty="0" smtClean="0"/>
                        <a:t>Questions</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3</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c>
                  <a:txBody>
                    <a:bodyPr/>
                    <a:lstStyle/>
                    <a:p>
                      <a:r>
                        <a:rPr lang="en-US" sz="1200" dirty="0" smtClean="0"/>
                        <a:t>11</a:t>
                      </a:r>
                      <a:endParaRPr lang="en-US" sz="1200" dirty="0"/>
                    </a:p>
                  </a:txBody>
                  <a:tcPr/>
                </a:tc>
                <a:tc>
                  <a:txBody>
                    <a:bodyPr/>
                    <a:lstStyle/>
                    <a:p>
                      <a:r>
                        <a:rPr lang="en-US" sz="1200" dirty="0" smtClean="0"/>
                        <a:t>12</a:t>
                      </a:r>
                      <a:endParaRPr lang="en-US" sz="1200" dirty="0"/>
                    </a:p>
                  </a:txBody>
                  <a:tcPr/>
                </a:tc>
                <a:tc>
                  <a:txBody>
                    <a:bodyPr/>
                    <a:lstStyle/>
                    <a:p>
                      <a:r>
                        <a:rPr lang="en-US" sz="1200" dirty="0" smtClean="0"/>
                        <a:t>13</a:t>
                      </a:r>
                      <a:endParaRPr lang="en-US" sz="1200" dirty="0"/>
                    </a:p>
                  </a:txBody>
                  <a:tcPr/>
                </a:tc>
                <a:tc>
                  <a:txBody>
                    <a:bodyPr/>
                    <a:lstStyle/>
                    <a:p>
                      <a:r>
                        <a:rPr lang="en-US" sz="1200" dirty="0" smtClean="0"/>
                        <a:t>14</a:t>
                      </a:r>
                      <a:endParaRPr lang="en-US" sz="1200" dirty="0"/>
                    </a:p>
                  </a:txBody>
                  <a:tcPr/>
                </a:tc>
                <a:tc>
                  <a:txBody>
                    <a:bodyPr/>
                    <a:lstStyle/>
                    <a:p>
                      <a:r>
                        <a:rPr lang="en-US" sz="1200" dirty="0" smtClean="0"/>
                        <a:t>15</a:t>
                      </a:r>
                      <a:endParaRPr lang="en-US" sz="1200" dirty="0"/>
                    </a:p>
                  </a:txBody>
                  <a:tcPr/>
                </a:tc>
                <a:tc>
                  <a:txBody>
                    <a:bodyPr/>
                    <a:lstStyle/>
                    <a:p>
                      <a:r>
                        <a:rPr lang="en-US" sz="1200" dirty="0" smtClean="0"/>
                        <a:t>16</a:t>
                      </a:r>
                      <a:endParaRPr lang="en-US" sz="1200" dirty="0"/>
                    </a:p>
                  </a:txBody>
                  <a:tcPr/>
                </a:tc>
                <a:tc>
                  <a:txBody>
                    <a:bodyPr/>
                    <a:lstStyle/>
                    <a:p>
                      <a:r>
                        <a:rPr lang="en-US" sz="1200" dirty="0" smtClean="0"/>
                        <a:t>17</a:t>
                      </a:r>
                      <a:endParaRPr lang="en-US" sz="1200" dirty="0"/>
                    </a:p>
                  </a:txBody>
                  <a:tcPr/>
                </a:tc>
                <a:tc>
                  <a:txBody>
                    <a:bodyPr/>
                    <a:lstStyle/>
                    <a:p>
                      <a:r>
                        <a:rPr lang="en-US" sz="1200" dirty="0" smtClean="0"/>
                        <a:t>18</a:t>
                      </a:r>
                      <a:endParaRPr lang="en-US" sz="1200" dirty="0"/>
                    </a:p>
                  </a:txBody>
                  <a:tcPr/>
                </a:tc>
                <a:tc>
                  <a:txBody>
                    <a:bodyPr/>
                    <a:lstStyle/>
                    <a:p>
                      <a:r>
                        <a:rPr lang="en-US" sz="1200" dirty="0" smtClean="0"/>
                        <a:t>19</a:t>
                      </a:r>
                      <a:endParaRPr lang="en-US" sz="1200" dirty="0"/>
                    </a:p>
                  </a:txBody>
                  <a:tcPr/>
                </a:tc>
                <a:tc>
                  <a:txBody>
                    <a:bodyPr/>
                    <a:lstStyle/>
                    <a:p>
                      <a:r>
                        <a:rPr lang="en-US" sz="1200" dirty="0" smtClean="0"/>
                        <a:t>20</a:t>
                      </a:r>
                      <a:endParaRPr lang="en-US" sz="1200" dirty="0"/>
                    </a:p>
                  </a:txBody>
                  <a:tcPr/>
                </a:tc>
                <a:tc>
                  <a:txBody>
                    <a:bodyPr/>
                    <a:lstStyle/>
                    <a:p>
                      <a:r>
                        <a:rPr lang="en-US" sz="1200" dirty="0" smtClean="0"/>
                        <a:t>21</a:t>
                      </a:r>
                      <a:endParaRPr lang="en-US" sz="1200" dirty="0"/>
                    </a:p>
                  </a:txBody>
                  <a:tcPr/>
                </a:tc>
                <a:tc>
                  <a:txBody>
                    <a:bodyPr/>
                    <a:lstStyle/>
                    <a:p>
                      <a:r>
                        <a:rPr lang="en-US" sz="1200" dirty="0" smtClean="0"/>
                        <a:t>22</a:t>
                      </a:r>
                      <a:endParaRPr lang="en-US" sz="1200" dirty="0"/>
                    </a:p>
                  </a:txBody>
                  <a:tcPr/>
                </a:tc>
                <a:tc>
                  <a:txBody>
                    <a:bodyPr/>
                    <a:lstStyle/>
                    <a:p>
                      <a:r>
                        <a:rPr lang="en-US" sz="1200" dirty="0" smtClean="0"/>
                        <a:t>23</a:t>
                      </a:r>
                      <a:endParaRPr lang="en-US" sz="1200" dirty="0"/>
                    </a:p>
                  </a:txBody>
                  <a:tcPr/>
                </a:tc>
                <a:tc>
                  <a:txBody>
                    <a:bodyPr/>
                    <a:lstStyle/>
                    <a:p>
                      <a:r>
                        <a:rPr lang="en-US" sz="1200" dirty="0" smtClean="0"/>
                        <a:t>24</a:t>
                      </a:r>
                      <a:endParaRPr lang="en-US" sz="1200" dirty="0"/>
                    </a:p>
                  </a:txBody>
                  <a:tcPr/>
                </a:tc>
                <a:tc>
                  <a:txBody>
                    <a:bodyPr/>
                    <a:lstStyle/>
                    <a:p>
                      <a:r>
                        <a:rPr lang="en-US" sz="1200" dirty="0" smtClean="0"/>
                        <a:t>25</a:t>
                      </a:r>
                      <a:endParaRPr lang="en-US" sz="1200" dirty="0"/>
                    </a:p>
                  </a:txBody>
                  <a:tcPr/>
                </a:tc>
              </a:tr>
              <a:tr h="370840">
                <a:tc gridSpan="25">
                  <a:txBody>
                    <a:bodyPr/>
                    <a:lstStyle/>
                    <a:p>
                      <a:pPr algn="ctr"/>
                      <a:r>
                        <a:rPr lang="en-US" sz="1600" dirty="0" smtClean="0"/>
                        <a:t>Answers</a:t>
                      </a:r>
                      <a:endParaRPr lang="en-US" sz="16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600" dirty="0" smtClean="0"/>
                        <a:t>3</a:t>
                      </a:r>
                      <a:endParaRPr lang="en-US" sz="1600" dirty="0"/>
                    </a:p>
                  </a:txBody>
                  <a:tcPr/>
                </a:tc>
                <a:tc>
                  <a:txBody>
                    <a:bodyPr/>
                    <a:lstStyle/>
                    <a:p>
                      <a:r>
                        <a:rPr lang="en-US" sz="1600" dirty="0" smtClean="0"/>
                        <a:t>3</a:t>
                      </a:r>
                      <a:endParaRPr lang="en-US" sz="1600" dirty="0"/>
                    </a:p>
                  </a:txBody>
                  <a:tcPr/>
                </a:tc>
                <a:tc>
                  <a:txBody>
                    <a:bodyPr/>
                    <a:lstStyle/>
                    <a:p>
                      <a:r>
                        <a:rPr lang="en-US" sz="1600" dirty="0" smtClean="0"/>
                        <a:t>2</a:t>
                      </a:r>
                      <a:endParaRPr lang="en-US" sz="1600" dirty="0"/>
                    </a:p>
                  </a:txBody>
                  <a:tcPr/>
                </a:tc>
                <a:tc>
                  <a:txBody>
                    <a:bodyPr/>
                    <a:lstStyle/>
                    <a:p>
                      <a:r>
                        <a:rPr lang="en-US" sz="1600" dirty="0" smtClean="0"/>
                        <a:t>3</a:t>
                      </a:r>
                      <a:endParaRPr lang="en-US" sz="1600" dirty="0"/>
                    </a:p>
                  </a:txBody>
                  <a:tcPr/>
                </a:tc>
                <a:tc>
                  <a:txBody>
                    <a:bodyPr/>
                    <a:lstStyle/>
                    <a:p>
                      <a:r>
                        <a:rPr lang="en-US" sz="1600" dirty="0" smtClean="0"/>
                        <a:t>2</a:t>
                      </a:r>
                      <a:endParaRPr lang="en-US" sz="1600" dirty="0"/>
                    </a:p>
                  </a:txBody>
                  <a:tcPr/>
                </a:tc>
                <a:tc>
                  <a:txBody>
                    <a:bodyPr/>
                    <a:lstStyle/>
                    <a:p>
                      <a:r>
                        <a:rPr lang="en-US" sz="1600" dirty="0" smtClean="0"/>
                        <a:t>1</a:t>
                      </a:r>
                      <a:endParaRPr lang="en-US" sz="1600" dirty="0"/>
                    </a:p>
                  </a:txBody>
                  <a:tcPr/>
                </a:tc>
                <a:tc>
                  <a:txBody>
                    <a:bodyPr/>
                    <a:lstStyle/>
                    <a:p>
                      <a:r>
                        <a:rPr lang="en-US" sz="1600" dirty="0" smtClean="0"/>
                        <a:t>4</a:t>
                      </a:r>
                      <a:endParaRPr lang="en-US" sz="1600" dirty="0"/>
                    </a:p>
                  </a:txBody>
                  <a:tcPr/>
                </a:tc>
                <a:tc>
                  <a:txBody>
                    <a:bodyPr/>
                    <a:lstStyle/>
                    <a:p>
                      <a:r>
                        <a:rPr lang="en-US" sz="1600" dirty="0" smtClean="0"/>
                        <a:t>3</a:t>
                      </a:r>
                      <a:endParaRPr lang="en-US" sz="1600" dirty="0"/>
                    </a:p>
                  </a:txBody>
                  <a:tcPr/>
                </a:tc>
                <a:tc>
                  <a:txBody>
                    <a:bodyPr/>
                    <a:lstStyle/>
                    <a:p>
                      <a:r>
                        <a:rPr lang="en-US" sz="1600" dirty="0" smtClean="0"/>
                        <a:t>2</a:t>
                      </a:r>
                      <a:endParaRPr lang="en-US" sz="1600" dirty="0"/>
                    </a:p>
                  </a:txBody>
                  <a:tcPr/>
                </a:tc>
                <a:tc>
                  <a:txBody>
                    <a:bodyPr/>
                    <a:lstStyle/>
                    <a:p>
                      <a:r>
                        <a:rPr lang="en-US" sz="1600" dirty="0" smtClean="0"/>
                        <a:t>2</a:t>
                      </a:r>
                      <a:endParaRPr lang="en-US" sz="1600" dirty="0"/>
                    </a:p>
                  </a:txBody>
                  <a:tcPr/>
                </a:tc>
                <a:tc>
                  <a:txBody>
                    <a:bodyPr/>
                    <a:lstStyle/>
                    <a:p>
                      <a:r>
                        <a:rPr lang="en-US" sz="1600" dirty="0" smtClean="0"/>
                        <a:t>5</a:t>
                      </a:r>
                      <a:endParaRPr lang="en-US" sz="1600" dirty="0"/>
                    </a:p>
                  </a:txBody>
                  <a:tcPr/>
                </a:tc>
                <a:tc>
                  <a:txBody>
                    <a:bodyPr/>
                    <a:lstStyle/>
                    <a:p>
                      <a:r>
                        <a:rPr lang="en-US" sz="1600" dirty="0" smtClean="0"/>
                        <a:t>5</a:t>
                      </a:r>
                      <a:endParaRPr lang="en-US" sz="1600" dirty="0"/>
                    </a:p>
                  </a:txBody>
                  <a:tcPr/>
                </a:tc>
                <a:tc>
                  <a:txBody>
                    <a:bodyPr/>
                    <a:lstStyle/>
                    <a:p>
                      <a:r>
                        <a:rPr lang="en-US" sz="1600" dirty="0" smtClean="0"/>
                        <a:t>2</a:t>
                      </a:r>
                      <a:endParaRPr lang="en-US" sz="1600" dirty="0"/>
                    </a:p>
                  </a:txBody>
                  <a:tcPr/>
                </a:tc>
                <a:tc>
                  <a:txBody>
                    <a:bodyPr/>
                    <a:lstStyle/>
                    <a:p>
                      <a:r>
                        <a:rPr lang="en-US" sz="1600" dirty="0" smtClean="0"/>
                        <a:t>2</a:t>
                      </a:r>
                      <a:endParaRPr lang="en-US" sz="1600" dirty="0"/>
                    </a:p>
                  </a:txBody>
                  <a:tcPr/>
                </a:tc>
                <a:tc>
                  <a:txBody>
                    <a:bodyPr/>
                    <a:lstStyle/>
                    <a:p>
                      <a:r>
                        <a:rPr lang="en-US" sz="1600" dirty="0" smtClean="0"/>
                        <a:t>5</a:t>
                      </a:r>
                      <a:endParaRPr lang="en-US" sz="1600" dirty="0"/>
                    </a:p>
                  </a:txBody>
                  <a:tcPr/>
                </a:tc>
                <a:tc>
                  <a:txBody>
                    <a:bodyPr/>
                    <a:lstStyle/>
                    <a:p>
                      <a:r>
                        <a:rPr lang="en-US" sz="1600" dirty="0" smtClean="0"/>
                        <a:t>5</a:t>
                      </a:r>
                      <a:endParaRPr lang="en-US" sz="1600" dirty="0"/>
                    </a:p>
                  </a:txBody>
                  <a:tcPr/>
                </a:tc>
                <a:tc>
                  <a:txBody>
                    <a:bodyPr/>
                    <a:lstStyle/>
                    <a:p>
                      <a:r>
                        <a:rPr lang="en-US" sz="1600" dirty="0" smtClean="0"/>
                        <a:t>1</a:t>
                      </a:r>
                      <a:endParaRPr lang="en-US" sz="1600" dirty="0"/>
                    </a:p>
                  </a:txBody>
                  <a:tcPr/>
                </a:tc>
                <a:tc>
                  <a:txBody>
                    <a:bodyPr/>
                    <a:lstStyle/>
                    <a:p>
                      <a:r>
                        <a:rPr lang="en-US" sz="1600" dirty="0" smtClean="0"/>
                        <a:t>3</a:t>
                      </a:r>
                      <a:endParaRPr lang="en-US" sz="1600" dirty="0"/>
                    </a:p>
                  </a:txBody>
                  <a:tcPr/>
                </a:tc>
                <a:tc>
                  <a:txBody>
                    <a:bodyPr/>
                    <a:lstStyle/>
                    <a:p>
                      <a:r>
                        <a:rPr lang="en-US" sz="1600" dirty="0" smtClean="0"/>
                        <a:t>1</a:t>
                      </a:r>
                      <a:endParaRPr lang="en-US" sz="1600" dirty="0"/>
                    </a:p>
                  </a:txBody>
                  <a:tcPr/>
                </a:tc>
                <a:tc>
                  <a:txBody>
                    <a:bodyPr/>
                    <a:lstStyle/>
                    <a:p>
                      <a:r>
                        <a:rPr lang="en-US" sz="1600" dirty="0" smtClean="0"/>
                        <a:t>4</a:t>
                      </a:r>
                      <a:endParaRPr lang="en-US" sz="1600" dirty="0"/>
                    </a:p>
                  </a:txBody>
                  <a:tcPr/>
                </a:tc>
                <a:tc>
                  <a:txBody>
                    <a:bodyPr/>
                    <a:lstStyle/>
                    <a:p>
                      <a:r>
                        <a:rPr lang="en-US" sz="1600" dirty="0" smtClean="0"/>
                        <a:t>2</a:t>
                      </a:r>
                      <a:endParaRPr lang="en-US" sz="1600" dirty="0"/>
                    </a:p>
                  </a:txBody>
                  <a:tcPr/>
                </a:tc>
                <a:tc>
                  <a:txBody>
                    <a:bodyPr/>
                    <a:lstStyle/>
                    <a:p>
                      <a:r>
                        <a:rPr lang="en-US" sz="1600" dirty="0" smtClean="0"/>
                        <a:t>5</a:t>
                      </a:r>
                      <a:endParaRPr lang="en-US" sz="1600" dirty="0"/>
                    </a:p>
                  </a:txBody>
                  <a:tcPr/>
                </a:tc>
                <a:tc>
                  <a:txBody>
                    <a:bodyPr/>
                    <a:lstStyle/>
                    <a:p>
                      <a:r>
                        <a:rPr lang="en-US" sz="1600" dirty="0" smtClean="0"/>
                        <a:t>4</a:t>
                      </a:r>
                      <a:endParaRPr lang="en-US" sz="1600" dirty="0"/>
                    </a:p>
                  </a:txBody>
                  <a:tcPr/>
                </a:tc>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r>
              <a:tr h="370840">
                <a:tc gridSpan="25">
                  <a:txBody>
                    <a:bodyPr/>
                    <a:lstStyle/>
                    <a:p>
                      <a:pPr algn="ctr"/>
                      <a:r>
                        <a:rPr lang="en-US" sz="1600" dirty="0" smtClean="0"/>
                        <a:t>Answer key</a:t>
                      </a:r>
                      <a:endParaRPr lang="en-US" sz="1600"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600" dirty="0" smtClean="0"/>
                        <a:t>3</a:t>
                      </a:r>
                      <a:endParaRPr lang="en-US" sz="1600" dirty="0"/>
                    </a:p>
                  </a:txBody>
                  <a:tcPr/>
                </a:tc>
                <a:tc>
                  <a:txBody>
                    <a:bodyPr/>
                    <a:lstStyle/>
                    <a:p>
                      <a:r>
                        <a:rPr lang="en-US" sz="1600" dirty="0" smtClean="0"/>
                        <a:t>3</a:t>
                      </a:r>
                      <a:endParaRPr lang="en-US" sz="1600" dirty="0"/>
                    </a:p>
                  </a:txBody>
                  <a:tcPr/>
                </a:tc>
                <a:tc>
                  <a:txBody>
                    <a:bodyPr/>
                    <a:lstStyle/>
                    <a:p>
                      <a:r>
                        <a:rPr lang="en-US" sz="1600" dirty="0" smtClean="0"/>
                        <a:t>2</a:t>
                      </a:r>
                      <a:endParaRPr lang="en-US" sz="1600" dirty="0"/>
                    </a:p>
                  </a:txBody>
                  <a:tcPr/>
                </a:tc>
                <a:tc>
                  <a:txBody>
                    <a:bodyPr/>
                    <a:lstStyle/>
                    <a:p>
                      <a:r>
                        <a:rPr lang="en-US" sz="1600" dirty="0" smtClean="0"/>
                        <a:t>2</a:t>
                      </a:r>
                      <a:endParaRPr lang="en-US" sz="1600" dirty="0"/>
                    </a:p>
                  </a:txBody>
                  <a:tcPr/>
                </a:tc>
                <a:tc>
                  <a:txBody>
                    <a:bodyPr/>
                    <a:lstStyle/>
                    <a:p>
                      <a:r>
                        <a:rPr lang="en-US" sz="1600" dirty="0" smtClean="0"/>
                        <a:t>2</a:t>
                      </a:r>
                      <a:endParaRPr lang="en-US" sz="1600" dirty="0"/>
                    </a:p>
                  </a:txBody>
                  <a:tcPr/>
                </a:tc>
                <a:tc>
                  <a:txBody>
                    <a:bodyPr/>
                    <a:lstStyle/>
                    <a:p>
                      <a:r>
                        <a:rPr lang="en-US" sz="1600" dirty="0" smtClean="0"/>
                        <a:t>1</a:t>
                      </a:r>
                      <a:endParaRPr lang="en-US" sz="1600" dirty="0"/>
                    </a:p>
                  </a:txBody>
                  <a:tcPr/>
                </a:tc>
                <a:tc>
                  <a:txBody>
                    <a:bodyPr/>
                    <a:lstStyle/>
                    <a:p>
                      <a:r>
                        <a:rPr lang="en-US" sz="1600" dirty="0" smtClean="0"/>
                        <a:t>4</a:t>
                      </a:r>
                      <a:endParaRPr lang="en-US" sz="1600" dirty="0"/>
                    </a:p>
                  </a:txBody>
                  <a:tcPr/>
                </a:tc>
                <a:tc>
                  <a:txBody>
                    <a:bodyPr/>
                    <a:lstStyle/>
                    <a:p>
                      <a:r>
                        <a:rPr lang="en-US" sz="1600" dirty="0" smtClean="0"/>
                        <a:t>3</a:t>
                      </a:r>
                      <a:endParaRPr lang="en-US" sz="1600" dirty="0"/>
                    </a:p>
                  </a:txBody>
                  <a:tcPr/>
                </a:tc>
                <a:tc>
                  <a:txBody>
                    <a:bodyPr/>
                    <a:lstStyle/>
                    <a:p>
                      <a:r>
                        <a:rPr lang="en-US" sz="1600" dirty="0" smtClean="0"/>
                        <a:t>2</a:t>
                      </a:r>
                      <a:endParaRPr lang="en-US" sz="1600" dirty="0"/>
                    </a:p>
                  </a:txBody>
                  <a:tcPr/>
                </a:tc>
                <a:tc>
                  <a:txBody>
                    <a:bodyPr/>
                    <a:lstStyle/>
                    <a:p>
                      <a:r>
                        <a:rPr lang="en-US" sz="1600" dirty="0" smtClean="0"/>
                        <a:t>2</a:t>
                      </a:r>
                      <a:endParaRPr lang="en-US" sz="1600" dirty="0"/>
                    </a:p>
                  </a:txBody>
                  <a:tcPr/>
                </a:tc>
                <a:tc>
                  <a:txBody>
                    <a:bodyPr/>
                    <a:lstStyle/>
                    <a:p>
                      <a:r>
                        <a:rPr lang="en-US" sz="1600" dirty="0" smtClean="0"/>
                        <a:t>1</a:t>
                      </a:r>
                      <a:endParaRPr lang="en-US" sz="1600" dirty="0"/>
                    </a:p>
                  </a:txBody>
                  <a:tcPr/>
                </a:tc>
                <a:tc>
                  <a:txBody>
                    <a:bodyPr/>
                    <a:lstStyle/>
                    <a:p>
                      <a:r>
                        <a:rPr lang="en-US" sz="1600" dirty="0" smtClean="0"/>
                        <a:t>5</a:t>
                      </a:r>
                      <a:endParaRPr lang="en-US" sz="1600" dirty="0"/>
                    </a:p>
                  </a:txBody>
                  <a:tcPr/>
                </a:tc>
                <a:tc>
                  <a:txBody>
                    <a:bodyPr/>
                    <a:lstStyle/>
                    <a:p>
                      <a:r>
                        <a:rPr lang="en-US" sz="1600" dirty="0" smtClean="0"/>
                        <a:t>2</a:t>
                      </a:r>
                      <a:endParaRPr lang="en-US" sz="1600" dirty="0"/>
                    </a:p>
                  </a:txBody>
                  <a:tcPr/>
                </a:tc>
                <a:tc>
                  <a:txBody>
                    <a:bodyPr/>
                    <a:lstStyle/>
                    <a:p>
                      <a:r>
                        <a:rPr lang="en-US" sz="1600" dirty="0" smtClean="0"/>
                        <a:t>2</a:t>
                      </a:r>
                      <a:endParaRPr lang="en-US" sz="1600" dirty="0"/>
                    </a:p>
                  </a:txBody>
                  <a:tcPr/>
                </a:tc>
                <a:tc>
                  <a:txBody>
                    <a:bodyPr/>
                    <a:lstStyle/>
                    <a:p>
                      <a:r>
                        <a:rPr lang="en-US" sz="1600" dirty="0" smtClean="0"/>
                        <a:t>5</a:t>
                      </a:r>
                      <a:endParaRPr lang="en-US" sz="1600" dirty="0"/>
                    </a:p>
                  </a:txBody>
                  <a:tcPr/>
                </a:tc>
                <a:tc>
                  <a:txBody>
                    <a:bodyPr/>
                    <a:lstStyle/>
                    <a:p>
                      <a:r>
                        <a:rPr lang="en-US" sz="1600" dirty="0" smtClean="0"/>
                        <a:t>5</a:t>
                      </a:r>
                      <a:endParaRPr lang="en-US" sz="1600" dirty="0"/>
                    </a:p>
                  </a:txBody>
                  <a:tcPr/>
                </a:tc>
                <a:tc>
                  <a:txBody>
                    <a:bodyPr/>
                    <a:lstStyle/>
                    <a:p>
                      <a:r>
                        <a:rPr lang="en-US" sz="1600" dirty="0" smtClean="0"/>
                        <a:t>2</a:t>
                      </a:r>
                      <a:endParaRPr lang="en-US" sz="1600" dirty="0"/>
                    </a:p>
                  </a:txBody>
                  <a:tcPr/>
                </a:tc>
                <a:tc>
                  <a:txBody>
                    <a:bodyPr/>
                    <a:lstStyle/>
                    <a:p>
                      <a:r>
                        <a:rPr lang="en-US" sz="1600" dirty="0" smtClean="0"/>
                        <a:t>3</a:t>
                      </a:r>
                      <a:endParaRPr lang="en-US" sz="1600" dirty="0"/>
                    </a:p>
                  </a:txBody>
                  <a:tcPr/>
                </a:tc>
                <a:tc>
                  <a:txBody>
                    <a:bodyPr/>
                    <a:lstStyle/>
                    <a:p>
                      <a:r>
                        <a:rPr lang="en-US" sz="1600" dirty="0" smtClean="0"/>
                        <a:t>1</a:t>
                      </a:r>
                      <a:endParaRPr lang="en-US" sz="1600" dirty="0"/>
                    </a:p>
                  </a:txBody>
                  <a:tcPr/>
                </a:tc>
                <a:tc>
                  <a:txBody>
                    <a:bodyPr/>
                    <a:lstStyle/>
                    <a:p>
                      <a:r>
                        <a:rPr lang="en-US" sz="1600" dirty="0" smtClean="0"/>
                        <a:t>3</a:t>
                      </a:r>
                      <a:endParaRPr lang="en-US" sz="1600" dirty="0"/>
                    </a:p>
                  </a:txBody>
                  <a:tcPr/>
                </a:tc>
                <a:tc>
                  <a:txBody>
                    <a:bodyPr/>
                    <a:lstStyle/>
                    <a:p>
                      <a:r>
                        <a:rPr lang="en-US" sz="1600" dirty="0" smtClean="0"/>
                        <a:t>1</a:t>
                      </a:r>
                      <a:endParaRPr lang="en-US" sz="1600" dirty="0"/>
                    </a:p>
                  </a:txBody>
                  <a:tcPr/>
                </a:tc>
                <a:tc>
                  <a:txBody>
                    <a:bodyPr/>
                    <a:lstStyle/>
                    <a:p>
                      <a:r>
                        <a:rPr lang="en-US" sz="1600" dirty="0" smtClean="0"/>
                        <a:t>5</a:t>
                      </a:r>
                      <a:endParaRPr lang="en-US" sz="1600" dirty="0"/>
                    </a:p>
                  </a:txBody>
                  <a:tcPr/>
                </a:tc>
                <a:tc>
                  <a:txBody>
                    <a:bodyPr/>
                    <a:lstStyle/>
                    <a:p>
                      <a:r>
                        <a:rPr lang="en-US" sz="1600" dirty="0" smtClean="0"/>
                        <a:t>5</a:t>
                      </a:r>
                      <a:endParaRPr lang="en-US" sz="1600" dirty="0"/>
                    </a:p>
                  </a:txBody>
                  <a:tcPr/>
                </a:tc>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r>
            </a:tbl>
          </a:graphicData>
        </a:graphic>
      </p:graphicFrame>
    </p:spTree>
    <p:extLst>
      <p:ext uri="{BB962C8B-B14F-4D97-AF65-F5344CB8AC3E}">
        <p14:creationId xmlns:p14="http://schemas.microsoft.com/office/powerpoint/2010/main" val="34044245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endParaRPr lang="en-US" altLang="en-US"/>
          </a:p>
        </p:txBody>
      </p:sp>
      <p:sp>
        <p:nvSpPr>
          <p:cNvPr id="218115" name="Rectangle 3"/>
          <p:cNvSpPr>
            <a:spLocks noGrp="1" noChangeArrowheads="1"/>
          </p:cNvSpPr>
          <p:nvPr>
            <p:ph idx="1"/>
          </p:nvPr>
        </p:nvSpPr>
        <p:spPr>
          <a:xfrm>
            <a:off x="549275" y="1981200"/>
            <a:ext cx="8042276" cy="4343400"/>
          </a:xfrm>
        </p:spPr>
        <p:txBody>
          <a:bodyPr/>
          <a:lstStyle/>
          <a:p>
            <a:r>
              <a:rPr lang="en-US" altLang="en-US" dirty="0"/>
              <a:t>The answer to the question is 4, </a:t>
            </a:r>
            <a:r>
              <a:rPr lang="en-US" altLang="en-US" dirty="0" err="1"/>
              <a:t>Bronislaw</a:t>
            </a:r>
            <a:r>
              <a:rPr lang="en-US" altLang="en-US" dirty="0"/>
              <a:t> Malinowski. </a:t>
            </a:r>
          </a:p>
          <a:p>
            <a:r>
              <a:rPr lang="en-US" altLang="en-US" dirty="0"/>
              <a:t>We compare the student's answer to </a:t>
            </a:r>
            <a:r>
              <a:rPr lang="en-US" altLang="en-US" dirty="0" smtClean="0"/>
              <a:t>the answer </a:t>
            </a:r>
            <a:r>
              <a:rPr lang="en-US" altLang="en-US" dirty="0"/>
              <a:t>key. </a:t>
            </a:r>
          </a:p>
        </p:txBody>
      </p:sp>
    </p:spTree>
  </p:cSld>
  <p:clrMapOvr>
    <a:masterClrMapping/>
  </p:clrMapOvr>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4280</TotalTime>
  <Words>3409</Words>
  <Application>Microsoft Macintosh PowerPoint</Application>
  <PresentationFormat>On-screen Show (4:3)</PresentationFormat>
  <Paragraphs>408</Paragraphs>
  <Slides>47</Slides>
  <Notes>9</Notes>
  <HiddenSlides>1</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1_Default Design</vt:lpstr>
      <vt:lpstr>Breeze</vt:lpstr>
      <vt:lpstr>Consensus Analysis</vt:lpstr>
      <vt:lpstr>Consensus analysis</vt:lpstr>
      <vt:lpstr>Agreement implies knowledge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match coefficient, not correlation</vt:lpstr>
      <vt:lpstr>PowerPoint Presentation</vt:lpstr>
      <vt:lpstr>The probability of getting an answer right </vt:lpstr>
      <vt:lpstr>PowerPoint Presentation</vt:lpstr>
      <vt:lpstr>Correcting for guessing</vt:lpstr>
      <vt:lpstr>PowerPoint Presentation</vt:lpstr>
      <vt:lpstr>We need two equations</vt:lpstr>
      <vt:lpstr>Agreement </vt:lpstr>
      <vt:lpstr>PowerPoint Presentation</vt:lpstr>
      <vt:lpstr>PowerPoint Presentation</vt:lpstr>
      <vt:lpstr>PowerPoint Presentation</vt:lpstr>
      <vt:lpstr>PowerPoint Presentation</vt:lpstr>
      <vt:lpstr>PowerPoint Presentation</vt:lpstr>
      <vt:lpstr>The takeaway --</vt:lpstr>
      <vt:lpstr>And this means that…</vt:lpstr>
      <vt:lpstr>Finding the individual knowledge scores</vt:lpstr>
      <vt:lpstr>PowerPoint Presentation</vt:lpstr>
      <vt:lpstr>PowerPoint Presentation</vt:lpstr>
      <vt:lpstr>PowerPoint Presentation</vt:lpstr>
      <vt:lpstr>PowerPoint Presentation</vt:lpstr>
      <vt:lpstr>PowerPoint Presentation</vt:lpstr>
      <vt:lpstr>PowerPoint Presentation</vt:lpstr>
      <vt:lpstr>And this means: </vt:lpstr>
      <vt:lpstr>The consensus model got 2 questions wrong on this 60-question test</vt:lpstr>
      <vt:lpstr>Assumptions in the model</vt:lpstr>
      <vt:lpstr>Assumptions in the model</vt:lpstr>
      <vt:lpstr>Assumptions 2 and 3</vt:lpstr>
      <vt:lpstr>Assumption 1 is tough</vt:lpstr>
      <vt:lpstr>Assumption 1 may be strong, but …</vt:lpstr>
      <vt:lpstr>Multiple competencies</vt:lpstr>
      <vt:lpstr>Intracultural variation</vt:lpstr>
      <vt:lpstr>How many informants?</vt:lpstr>
      <vt:lpstr>PowerPoint Presentation</vt:lpstr>
      <vt:lpstr>PowerPoint Presentation</vt:lpstr>
      <vt:lpstr>PowerPoint Presentation</vt:lpstr>
      <vt:lpstr>Formal vs. Informal Model</vt:lpstr>
      <vt:lpstr>Applications </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Design</dc:title>
  <dc:creator>reviewer</dc:creator>
  <cp:lastModifiedBy>Rosalyn Negron</cp:lastModifiedBy>
  <cp:revision>156</cp:revision>
  <dcterms:created xsi:type="dcterms:W3CDTF">2003-09-10T21:33:40Z</dcterms:created>
  <dcterms:modified xsi:type="dcterms:W3CDTF">2015-06-12T17:41:49Z</dcterms:modified>
</cp:coreProperties>
</file>