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73" r:id="rId2"/>
  </p:sldMasterIdLst>
  <p:notesMasterIdLst>
    <p:notesMasterId r:id="rId32"/>
  </p:notesMasterIdLst>
  <p:sldIdLst>
    <p:sldId id="280" r:id="rId3"/>
    <p:sldId id="259" r:id="rId4"/>
    <p:sldId id="260" r:id="rId5"/>
    <p:sldId id="261" r:id="rId6"/>
    <p:sldId id="262" r:id="rId7"/>
    <p:sldId id="263" r:id="rId8"/>
    <p:sldId id="264" r:id="rId9"/>
    <p:sldId id="265" r:id="rId10"/>
    <p:sldId id="281" r:id="rId11"/>
    <p:sldId id="266" r:id="rId12"/>
    <p:sldId id="267" r:id="rId13"/>
    <p:sldId id="268" r:id="rId14"/>
    <p:sldId id="269" r:id="rId15"/>
    <p:sldId id="270" r:id="rId16"/>
    <p:sldId id="271" r:id="rId17"/>
    <p:sldId id="272" r:id="rId18"/>
    <p:sldId id="293" r:id="rId19"/>
    <p:sldId id="273" r:id="rId20"/>
    <p:sldId id="289" r:id="rId21"/>
    <p:sldId id="274" r:id="rId22"/>
    <p:sldId id="276" r:id="rId23"/>
    <p:sldId id="294" r:id="rId24"/>
    <p:sldId id="277" r:id="rId25"/>
    <p:sldId id="278" r:id="rId26"/>
    <p:sldId id="288" r:id="rId27"/>
    <p:sldId id="279" r:id="rId28"/>
    <p:sldId id="290" r:id="rId29"/>
    <p:sldId id="291" r:id="rId30"/>
    <p:sldId id="292"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416" autoAdjust="0"/>
  </p:normalViewPr>
  <p:slideViewPr>
    <p:cSldViewPr>
      <p:cViewPr>
        <p:scale>
          <a:sx n="107" d="100"/>
          <a:sy n="107" d="100"/>
        </p:scale>
        <p:origin x="-1368"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notesMaster" Target="notesMasters/notesMaster1.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2B5890-A305-4C7B-9447-CE3038C7222A}" type="datetimeFigureOut">
              <a:rPr lang="en-US" smtClean="0"/>
              <a:t>6/4/15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77DE59-FE8A-4FB3-B732-687ED78DECEE}" type="slidenum">
              <a:rPr lang="en-US" smtClean="0"/>
              <a:t>‹#›</a:t>
            </a:fld>
            <a:endParaRPr lang="en-US"/>
          </a:p>
        </p:txBody>
      </p:sp>
    </p:spTree>
    <p:extLst>
      <p:ext uri="{BB962C8B-B14F-4D97-AF65-F5344CB8AC3E}">
        <p14:creationId xmlns:p14="http://schemas.microsoft.com/office/powerpoint/2010/main" val="3648072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When visually analyzing this graph, look at the item’s perpendicular distance to the vector. </a:t>
            </a:r>
            <a:endParaRPr lang="en-US" dirty="0"/>
          </a:p>
        </p:txBody>
      </p:sp>
      <p:sp>
        <p:nvSpPr>
          <p:cNvPr id="4" name="Slide Number Placeholder 3"/>
          <p:cNvSpPr>
            <a:spLocks noGrp="1"/>
          </p:cNvSpPr>
          <p:nvPr>
            <p:ph type="sldNum" sz="quarter" idx="10"/>
          </p:nvPr>
        </p:nvSpPr>
        <p:spPr/>
        <p:txBody>
          <a:bodyPr/>
          <a:lstStyle/>
          <a:p>
            <a:fld id="{9077DE59-FE8A-4FB3-B732-687ED78DECEE}" type="slidenum">
              <a:rPr lang="en-US" smtClean="0"/>
              <a:t>7</a:t>
            </a:fld>
            <a:endParaRPr lang="en-US"/>
          </a:p>
        </p:txBody>
      </p:sp>
    </p:spTree>
    <p:extLst>
      <p:ext uri="{BB962C8B-B14F-4D97-AF65-F5344CB8AC3E}">
        <p14:creationId xmlns:p14="http://schemas.microsoft.com/office/powerpoint/2010/main" val="1175406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When visually analyzing this graph, look at the item’s perpendicular distance to the vector. </a:t>
            </a:r>
            <a:endParaRPr lang="en-US" dirty="0"/>
          </a:p>
        </p:txBody>
      </p:sp>
      <p:sp>
        <p:nvSpPr>
          <p:cNvPr id="4" name="Slide Number Placeholder 3"/>
          <p:cNvSpPr>
            <a:spLocks noGrp="1"/>
          </p:cNvSpPr>
          <p:nvPr>
            <p:ph type="sldNum" sz="quarter" idx="10"/>
          </p:nvPr>
        </p:nvSpPr>
        <p:spPr/>
        <p:txBody>
          <a:bodyPr/>
          <a:lstStyle/>
          <a:p>
            <a:fld id="{9077DE59-FE8A-4FB3-B732-687ED78DECEE}" type="slidenum">
              <a:rPr lang="en-US" smtClean="0"/>
              <a:t>17</a:t>
            </a:fld>
            <a:endParaRPr lang="en-US"/>
          </a:p>
        </p:txBody>
      </p:sp>
    </p:spTree>
    <p:extLst>
      <p:ext uri="{BB962C8B-B14F-4D97-AF65-F5344CB8AC3E}">
        <p14:creationId xmlns:p14="http://schemas.microsoft.com/office/powerpoint/2010/main" val="1175406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When visually analyzing this graph, look at the item’s perpendicular distance to the vector. </a:t>
            </a:r>
            <a:endParaRPr lang="en-US" dirty="0"/>
          </a:p>
        </p:txBody>
      </p:sp>
      <p:sp>
        <p:nvSpPr>
          <p:cNvPr id="4" name="Slide Number Placeholder 3"/>
          <p:cNvSpPr>
            <a:spLocks noGrp="1"/>
          </p:cNvSpPr>
          <p:nvPr>
            <p:ph type="sldNum" sz="quarter" idx="10"/>
          </p:nvPr>
        </p:nvSpPr>
        <p:spPr/>
        <p:txBody>
          <a:bodyPr/>
          <a:lstStyle/>
          <a:p>
            <a:fld id="{9077DE59-FE8A-4FB3-B732-687ED78DECEE}" type="slidenum">
              <a:rPr lang="en-US" smtClean="0"/>
              <a:t>22</a:t>
            </a:fld>
            <a:endParaRPr lang="en-US"/>
          </a:p>
        </p:txBody>
      </p:sp>
    </p:spTree>
    <p:extLst>
      <p:ext uri="{BB962C8B-B14F-4D97-AF65-F5344CB8AC3E}">
        <p14:creationId xmlns:p14="http://schemas.microsoft.com/office/powerpoint/2010/main" val="1175406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7EDD3AA-FC96-4F12-8A5A-FD561F4AAF3A}" type="slidenum">
              <a:rPr lang="en-US" altLang="en-US"/>
              <a:pPr/>
              <a:t>‹#›</a:t>
            </a:fld>
            <a:endParaRPr lang="en-US" altLang="en-US"/>
          </a:p>
        </p:txBody>
      </p:sp>
    </p:spTree>
    <p:extLst>
      <p:ext uri="{BB962C8B-B14F-4D97-AF65-F5344CB8AC3E}">
        <p14:creationId xmlns:p14="http://schemas.microsoft.com/office/powerpoint/2010/main" val="783855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181276A-7940-4BEB-822E-1BD5FD7B6A66}" type="slidenum">
              <a:rPr lang="en-US" altLang="en-US"/>
              <a:pPr/>
              <a:t>‹#›</a:t>
            </a:fld>
            <a:endParaRPr lang="en-US" altLang="en-US"/>
          </a:p>
        </p:txBody>
      </p:sp>
    </p:spTree>
    <p:extLst>
      <p:ext uri="{BB962C8B-B14F-4D97-AF65-F5344CB8AC3E}">
        <p14:creationId xmlns:p14="http://schemas.microsoft.com/office/powerpoint/2010/main" val="3609313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28157E2-D124-47A5-BC28-30E543E43329}" type="slidenum">
              <a:rPr lang="en-US" altLang="en-US"/>
              <a:pPr/>
              <a:t>‹#›</a:t>
            </a:fld>
            <a:endParaRPr lang="en-US" altLang="en-US"/>
          </a:p>
        </p:txBody>
      </p:sp>
    </p:spTree>
    <p:extLst>
      <p:ext uri="{BB962C8B-B14F-4D97-AF65-F5344CB8AC3E}">
        <p14:creationId xmlns:p14="http://schemas.microsoft.com/office/powerpoint/2010/main" val="2318271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8CFEC017-DCE5-4582-9FC9-AF1B2195D47C}" type="slidenum">
              <a:rPr lang="en-US" altLang="en-US" smtClean="0"/>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8C2FB97-C89D-49F2-8310-0F3F769BFFBC}" type="slidenum">
              <a:rPr lang="en-US" altLang="en-US" smtClean="0"/>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22DF6488-984C-44DA-8BCA-1931020117A4}" type="slidenum">
              <a:rPr lang="en-US" altLang="en-US" smtClean="0"/>
              <a:pPr/>
              <a:t>‹#›</a:t>
            </a:fld>
            <a:endParaRPr lang="en-US" alt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871D7AA-1BE5-4D36-BE11-9DA6FAF84A80}" type="slidenum">
              <a:rPr lang="en-US" altLang="en-US" smtClean="0"/>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1411BF4A-34EA-426D-B1C8-D95E0F29132D}" type="slidenum">
              <a:rPr lang="en-US" altLang="en-US" smtClean="0"/>
              <a:pPr/>
              <a:t>‹#›</a:t>
            </a:fld>
            <a:endParaRPr lang="en-US"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BBBDD279-BC7E-49E9-9D2F-BE7973D32530}" type="slidenum">
              <a:rPr lang="en-US" altLang="en-US" smtClean="0"/>
              <a:pPr/>
              <a:t>‹#›</a:t>
            </a:fld>
            <a:endParaRPr lang="en-US"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12AA2FE2-D886-4752-A165-54F29EC5ED07}" type="slidenum">
              <a:rPr lang="en-US" altLang="en-US" smtClean="0"/>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B0475F7A-3987-47E2-9373-2355485FF713}"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5903FDA-9703-4C92-A439-2AAA17C64E9A}" type="slidenum">
              <a:rPr lang="en-US" altLang="en-US"/>
              <a:pPr/>
              <a:t>‹#›</a:t>
            </a:fld>
            <a:endParaRPr lang="en-US" altLang="en-US"/>
          </a:p>
        </p:txBody>
      </p:sp>
    </p:spTree>
    <p:extLst>
      <p:ext uri="{BB962C8B-B14F-4D97-AF65-F5344CB8AC3E}">
        <p14:creationId xmlns:p14="http://schemas.microsoft.com/office/powerpoint/2010/main" val="37864051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4642F0F1-F8C4-4A2E-9662-14DAEDB52BC9}" type="slidenum">
              <a:rPr lang="en-US" altLang="en-US" smtClean="0"/>
              <a:pPr/>
              <a:t>‹#›</a:t>
            </a:fld>
            <a:endParaRPr lang="en-US"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E75C64F5-0752-4BAD-A50F-281C874B7326}" type="slidenum">
              <a:rPr lang="en-US" altLang="en-US" smtClean="0"/>
              <a:pPr/>
              <a:t>‹#›</a:t>
            </a:fld>
            <a:endParaRPr lang="en-US" alt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7DA7EDB-8770-4E65-BD63-CDAE23F697FF}" type="slidenum">
              <a:rPr lang="en-US" altLang="en-US" smtClean="0"/>
              <a:pPr/>
              <a:t>‹#›</a:t>
            </a:fld>
            <a:endParaRPr lang="en-US"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88CAFB8A-A4FB-40A3-9AF0-F4824BDDEFCF}"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27C1849-49FB-4C7B-9810-AE0FD5ABC8FC}" type="slidenum">
              <a:rPr lang="en-US" altLang="en-US"/>
              <a:pPr/>
              <a:t>‹#›</a:t>
            </a:fld>
            <a:endParaRPr lang="en-US" altLang="en-US"/>
          </a:p>
        </p:txBody>
      </p:sp>
    </p:spTree>
    <p:extLst>
      <p:ext uri="{BB962C8B-B14F-4D97-AF65-F5344CB8AC3E}">
        <p14:creationId xmlns:p14="http://schemas.microsoft.com/office/powerpoint/2010/main" val="508979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1D5EF4E-53E2-447F-B071-0F9864425812}" type="slidenum">
              <a:rPr lang="en-US" altLang="en-US"/>
              <a:pPr/>
              <a:t>‹#›</a:t>
            </a:fld>
            <a:endParaRPr lang="en-US" altLang="en-US"/>
          </a:p>
        </p:txBody>
      </p:sp>
    </p:spTree>
    <p:extLst>
      <p:ext uri="{BB962C8B-B14F-4D97-AF65-F5344CB8AC3E}">
        <p14:creationId xmlns:p14="http://schemas.microsoft.com/office/powerpoint/2010/main" val="1328973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0E981323-AB13-4D7E-9CE5-B9D00FF716DE}" type="slidenum">
              <a:rPr lang="en-US" altLang="en-US"/>
              <a:pPr/>
              <a:t>‹#›</a:t>
            </a:fld>
            <a:endParaRPr lang="en-US" altLang="en-US"/>
          </a:p>
        </p:txBody>
      </p:sp>
    </p:spTree>
    <p:extLst>
      <p:ext uri="{BB962C8B-B14F-4D97-AF65-F5344CB8AC3E}">
        <p14:creationId xmlns:p14="http://schemas.microsoft.com/office/powerpoint/2010/main" val="56858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EB4A1BA4-7E16-454F-BB1D-B1C328DAEE7C}" type="slidenum">
              <a:rPr lang="en-US" altLang="en-US"/>
              <a:pPr/>
              <a:t>‹#›</a:t>
            </a:fld>
            <a:endParaRPr lang="en-US" altLang="en-US"/>
          </a:p>
        </p:txBody>
      </p:sp>
    </p:spTree>
    <p:extLst>
      <p:ext uri="{BB962C8B-B14F-4D97-AF65-F5344CB8AC3E}">
        <p14:creationId xmlns:p14="http://schemas.microsoft.com/office/powerpoint/2010/main" val="1554875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173FC081-4D3F-450E-90AE-472A7808C8BC}" type="slidenum">
              <a:rPr lang="en-US" altLang="en-US"/>
              <a:pPr/>
              <a:t>‹#›</a:t>
            </a:fld>
            <a:endParaRPr lang="en-US" altLang="en-US"/>
          </a:p>
        </p:txBody>
      </p:sp>
    </p:spTree>
    <p:extLst>
      <p:ext uri="{BB962C8B-B14F-4D97-AF65-F5344CB8AC3E}">
        <p14:creationId xmlns:p14="http://schemas.microsoft.com/office/powerpoint/2010/main" val="655518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A03C65C-8B5B-4F1A-98F5-53F1E0CFDD19}" type="slidenum">
              <a:rPr lang="en-US" altLang="en-US"/>
              <a:pPr/>
              <a:t>‹#›</a:t>
            </a:fld>
            <a:endParaRPr lang="en-US" altLang="en-US"/>
          </a:p>
        </p:txBody>
      </p:sp>
    </p:spTree>
    <p:extLst>
      <p:ext uri="{BB962C8B-B14F-4D97-AF65-F5344CB8AC3E}">
        <p14:creationId xmlns:p14="http://schemas.microsoft.com/office/powerpoint/2010/main" val="4189926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E3646B0-0570-4458-8C75-366ADB460886}" type="slidenum">
              <a:rPr lang="en-US" altLang="en-US"/>
              <a:pPr/>
              <a:t>‹#›</a:t>
            </a:fld>
            <a:endParaRPr lang="en-US" altLang="en-US"/>
          </a:p>
        </p:txBody>
      </p:sp>
    </p:spTree>
    <p:extLst>
      <p:ext uri="{BB962C8B-B14F-4D97-AF65-F5344CB8AC3E}">
        <p14:creationId xmlns:p14="http://schemas.microsoft.com/office/powerpoint/2010/main" val="329577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789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78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endParaRPr lang="en-US" altLang="en-US"/>
          </a:p>
        </p:txBody>
      </p:sp>
      <p:sp>
        <p:nvSpPr>
          <p:cNvPr id="378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endParaRPr lang="en-US" altLang="en-US"/>
          </a:p>
        </p:txBody>
      </p:sp>
      <p:sp>
        <p:nvSpPr>
          <p:cNvPr id="378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fld id="{EFE21B37-6223-47CF-8D11-B7F0330F87F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endParaRPr lang="en-US" alt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lt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22DF6488-984C-44DA-8BCA-1931020117A4}"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5.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lstStyle/>
          <a:p>
            <a:r>
              <a:rPr lang="en-US" altLang="en-US"/>
              <a:t>Property Fitting Analysis</a:t>
            </a:r>
          </a:p>
        </p:txBody>
      </p:sp>
      <p:sp>
        <p:nvSpPr>
          <p:cNvPr id="26627" name="Rectangle 3"/>
          <p:cNvSpPr>
            <a:spLocks noGrp="1" noChangeArrowheads="1"/>
          </p:cNvSpPr>
          <p:nvPr>
            <p:ph type="subTitle" idx="1"/>
          </p:nvPr>
        </p:nvSpPr>
        <p:spPr/>
        <p:txBody>
          <a:bodyPr/>
          <a:lstStyle/>
          <a:p>
            <a:pPr algn="l"/>
            <a:endParaRPr lang="en-US" alt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49275" y="228600"/>
            <a:ext cx="8042276" cy="987332"/>
          </a:xfrm>
        </p:spPr>
        <p:txBody>
          <a:bodyPr/>
          <a:lstStyle/>
          <a:p>
            <a:r>
              <a:rPr lang="en-US" altLang="en-US" sz="4000" dirty="0"/>
              <a:t>Human beings look for patterns</a:t>
            </a:r>
          </a:p>
        </p:txBody>
      </p:sp>
      <p:sp>
        <p:nvSpPr>
          <p:cNvPr id="12291" name="Rectangle 3"/>
          <p:cNvSpPr>
            <a:spLocks noGrp="1" noChangeArrowheads="1"/>
          </p:cNvSpPr>
          <p:nvPr>
            <p:ph idx="1"/>
          </p:nvPr>
        </p:nvSpPr>
        <p:spPr>
          <a:xfrm>
            <a:off x="533400" y="1828800"/>
            <a:ext cx="8366125" cy="4343400"/>
          </a:xfrm>
        </p:spPr>
        <p:txBody>
          <a:bodyPr/>
          <a:lstStyle/>
          <a:p>
            <a:pPr marL="0" indent="0">
              <a:buNone/>
            </a:pPr>
            <a:r>
              <a:rPr lang="en-US" altLang="en-US" dirty="0"/>
              <a:t>We need to test our hypothesis because it’s very easy to read </a:t>
            </a:r>
            <a:r>
              <a:rPr lang="en-US" altLang="en-US" dirty="0" smtClean="0"/>
              <a:t>patterns </a:t>
            </a:r>
            <a:r>
              <a:rPr lang="en-US" altLang="en-US" dirty="0"/>
              <a:t>into anything – MDS graphics, cloud formations, piles of rocks, clusters of stars …</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endParaRPr lang="en-US" altLang="en-US"/>
          </a:p>
        </p:txBody>
      </p:sp>
      <p:sp>
        <p:nvSpPr>
          <p:cNvPr id="13315" name="Rectangle 3"/>
          <p:cNvSpPr>
            <a:spLocks noGrp="1" noChangeArrowheads="1"/>
          </p:cNvSpPr>
          <p:nvPr>
            <p:ph idx="1"/>
          </p:nvPr>
        </p:nvSpPr>
        <p:spPr/>
        <p:txBody>
          <a:bodyPr/>
          <a:lstStyle/>
          <a:p>
            <a:r>
              <a:rPr lang="en-US" altLang="en-US"/>
              <a:t>We need to test two things:</a:t>
            </a:r>
          </a:p>
          <a:p>
            <a:pPr lvl="1"/>
            <a:r>
              <a:rPr lang="en-US" altLang="en-US"/>
              <a:t>the precise extent to which the breeds of dogs are, in fact, larger as we go from upper left to lower right on the MDS graph.</a:t>
            </a:r>
          </a:p>
          <a:p>
            <a:pPr lvl="1"/>
            <a:r>
              <a:rPr lang="en-US" altLang="en-US"/>
              <a:t>the precise direction of the array, if in fact, our guess about the array is correct. </a:t>
            </a:r>
          </a:p>
          <a:p>
            <a:pPr lvl="2"/>
            <a:r>
              <a:rPr lang="en-US" altLang="en-US"/>
              <a:t>Is the dimension from 11 to 5 o’clock? 11:20 to 5:10? 10:30 to 5:45?</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endParaRPr lang="en-US" altLang="en-US"/>
          </a:p>
        </p:txBody>
      </p:sp>
      <p:sp>
        <p:nvSpPr>
          <p:cNvPr id="14339" name="Rectangle 3"/>
          <p:cNvSpPr>
            <a:spLocks noGrp="1" noChangeArrowheads="1"/>
          </p:cNvSpPr>
          <p:nvPr>
            <p:ph idx="1"/>
          </p:nvPr>
        </p:nvSpPr>
        <p:spPr/>
        <p:txBody>
          <a:bodyPr/>
          <a:lstStyle/>
          <a:p>
            <a:r>
              <a:rPr lang="en-US" altLang="en-US" sz="2800" dirty="0"/>
              <a:t>To make these measurements, we take the coordinates for each item on the MDS map and model its relation to the attribute of each item we’ve named in our hypothesis.</a:t>
            </a:r>
          </a:p>
          <a:p>
            <a:r>
              <a:rPr lang="en-US" altLang="en-US" sz="2800" dirty="0"/>
              <a:t>Here, we’ve named breed size, so we </a:t>
            </a:r>
            <a:r>
              <a:rPr lang="en-US" altLang="en-US" sz="2800" dirty="0" smtClean="0"/>
              <a:t>run </a:t>
            </a:r>
            <a:r>
              <a:rPr lang="en-US" altLang="en-US" sz="2800" dirty="0"/>
              <a:t>a multiple regression using the coordinates for each breed in the MDS map as the independent variables and some estimate of the breed size as the dependent variable.</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endParaRPr lang="en-US" altLang="en-US"/>
          </a:p>
        </p:txBody>
      </p:sp>
      <p:sp>
        <p:nvSpPr>
          <p:cNvPr id="15363" name="Rectangle 3"/>
          <p:cNvSpPr>
            <a:spLocks noGrp="1" noChangeArrowheads="1"/>
          </p:cNvSpPr>
          <p:nvPr>
            <p:ph idx="1"/>
          </p:nvPr>
        </p:nvSpPr>
        <p:spPr/>
        <p:txBody>
          <a:bodyPr/>
          <a:lstStyle/>
          <a:p>
            <a:r>
              <a:rPr lang="en-US" altLang="en-US" dirty="0"/>
              <a:t>In </a:t>
            </a:r>
            <a:r>
              <a:rPr lang="en-US" altLang="en-US" dirty="0" err="1"/>
              <a:t>Borgatti’s</a:t>
            </a:r>
            <a:r>
              <a:rPr lang="en-US" altLang="en-US" dirty="0"/>
              <a:t> example, there is etic </a:t>
            </a:r>
            <a:r>
              <a:rPr lang="en-US" altLang="en-US" dirty="0" smtClean="0"/>
              <a:t>information: the </a:t>
            </a:r>
            <a:r>
              <a:rPr lang="en-US" altLang="en-US" dirty="0"/>
              <a:t>actual average weight and height for each breed.</a:t>
            </a:r>
          </a:p>
          <a:p>
            <a:r>
              <a:rPr lang="en-US" altLang="en-US" dirty="0"/>
              <a:t>If you ask people to sort brands of beer, you might hypothesize that price is one of the attributes driving people’s judgments about what goes with what. You can look up price, too.</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endParaRPr lang="en-US" altLang="en-US"/>
          </a:p>
        </p:txBody>
      </p:sp>
      <p:sp>
        <p:nvSpPr>
          <p:cNvPr id="16387" name="Rectangle 3"/>
          <p:cNvSpPr>
            <a:spLocks noGrp="1" noChangeArrowheads="1"/>
          </p:cNvSpPr>
          <p:nvPr>
            <p:ph idx="1"/>
          </p:nvPr>
        </p:nvSpPr>
        <p:spPr/>
        <p:txBody>
          <a:bodyPr/>
          <a:lstStyle/>
          <a:p>
            <a:r>
              <a:rPr lang="en-US" altLang="en-US"/>
              <a:t>For emic data, we measure the attribute by asking people to rate or rank the items in a domain. </a:t>
            </a:r>
          </a:p>
          <a:p>
            <a:r>
              <a:rPr lang="en-US" altLang="en-US"/>
              <a:t>But even when you have etic data for an attribute, you’ll want to test the extent to which people’s judgments follow those data.</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endParaRPr lang="en-US" altLang="en-US"/>
          </a:p>
        </p:txBody>
      </p:sp>
      <p:sp>
        <p:nvSpPr>
          <p:cNvPr id="17411" name="Rectangle 3"/>
          <p:cNvSpPr>
            <a:spLocks noGrp="1" noChangeArrowheads="1"/>
          </p:cNvSpPr>
          <p:nvPr>
            <p:ph idx="1"/>
          </p:nvPr>
        </p:nvSpPr>
        <p:spPr/>
        <p:txBody>
          <a:bodyPr/>
          <a:lstStyle/>
          <a:p>
            <a:r>
              <a:rPr lang="en-US" altLang="en-US" dirty="0"/>
              <a:t>The strongest test is with a new sample of people – that is, people who did not produce the similarity data.</a:t>
            </a:r>
          </a:p>
          <a:p>
            <a:r>
              <a:rPr lang="en-US" altLang="en-US" dirty="0"/>
              <a:t>If a second, nonrandom sample of people confirms </a:t>
            </a:r>
            <a:r>
              <a:rPr lang="en-US" altLang="en-US" dirty="0" smtClean="0"/>
              <a:t>your </a:t>
            </a:r>
            <a:r>
              <a:rPr lang="en-US" altLang="en-US" dirty="0"/>
              <a:t>hypothesis, this is strong evidence for widely shared understanding of the key attributes of a domain.</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endParaRPr lang="en-US" altLang="en-US"/>
          </a:p>
        </p:txBody>
      </p:sp>
      <p:sp>
        <p:nvSpPr>
          <p:cNvPr id="18435" name="Rectangle 3"/>
          <p:cNvSpPr>
            <a:spLocks noGrp="1" noChangeArrowheads="1"/>
          </p:cNvSpPr>
          <p:nvPr>
            <p:ph idx="1"/>
          </p:nvPr>
        </p:nvSpPr>
        <p:spPr/>
        <p:txBody>
          <a:bodyPr/>
          <a:lstStyle/>
          <a:p>
            <a:r>
              <a:rPr lang="en-US" altLang="en-US" dirty="0"/>
              <a:t>The PROFIT program in Anthropac </a:t>
            </a:r>
            <a:r>
              <a:rPr lang="en-US" altLang="en-US" dirty="0" smtClean="0"/>
              <a:t>and UCINET runs </a:t>
            </a:r>
            <a:r>
              <a:rPr lang="en-US" altLang="en-US" dirty="0"/>
              <a:t>a regression on one or more attributes. </a:t>
            </a:r>
          </a:p>
          <a:p>
            <a:r>
              <a:rPr lang="en-US" altLang="en-US" dirty="0"/>
              <a:t>For the set of dogs, Borgatti tested perceived size and perceived ferocity. </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45" name="Picture 5" descr="dog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685800"/>
            <a:ext cx="7439025" cy="5486400"/>
          </a:xfrm>
          <a:prstGeom prst="rect">
            <a:avLst/>
          </a:prstGeom>
          <a:noFill/>
          <a:extLst>
            <a:ext uri="{909E8E84-426E-40dd-AFC4-6F175D3DCCD1}">
              <a14:hiddenFill xmlns:a14="http://schemas.microsoft.com/office/drawing/2010/main">
                <a:solidFill>
                  <a:srgbClr val="FFFFFF"/>
                </a:solidFill>
              </a14:hiddenFill>
            </a:ext>
          </a:extLst>
        </p:spPr>
      </p:pic>
      <p:sp>
        <p:nvSpPr>
          <p:cNvPr id="10246" name="Rectangle 6"/>
          <p:cNvSpPr>
            <a:spLocks noChangeArrowheads="1"/>
          </p:cNvSpPr>
          <p:nvPr/>
        </p:nvSpPr>
        <p:spPr bwMode="auto">
          <a:xfrm>
            <a:off x="762000" y="6248400"/>
            <a:ext cx="90646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400"/>
              <a:t>Borgatti. 1996. </a:t>
            </a:r>
            <a:r>
              <a:rPr lang="en-US" altLang="en-US" sz="1400" i="1"/>
              <a:t>ANTHROPAC 4.0 Methods Guide</a:t>
            </a:r>
            <a:r>
              <a:rPr lang="en-US" altLang="en-US" sz="1400"/>
              <a:t>. Natick, MA: Analytic Technologies p.37</a:t>
            </a:r>
          </a:p>
        </p:txBody>
      </p:sp>
    </p:spTree>
    <p:extLst>
      <p:ext uri="{BB962C8B-B14F-4D97-AF65-F5344CB8AC3E}">
        <p14:creationId xmlns:p14="http://schemas.microsoft.com/office/powerpoint/2010/main" val="73274926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endParaRPr lang="en-US" altLang="en-US"/>
          </a:p>
        </p:txBody>
      </p:sp>
      <p:sp>
        <p:nvSpPr>
          <p:cNvPr id="19459" name="Rectangle 3"/>
          <p:cNvSpPr>
            <a:spLocks noGrp="1" noChangeArrowheads="1"/>
          </p:cNvSpPr>
          <p:nvPr>
            <p:ph idx="1"/>
          </p:nvPr>
        </p:nvSpPr>
        <p:spPr>
          <a:xfrm>
            <a:off x="549275" y="1905000"/>
            <a:ext cx="8042276" cy="4343400"/>
          </a:xfrm>
        </p:spPr>
        <p:txBody>
          <a:bodyPr/>
          <a:lstStyle/>
          <a:p>
            <a:pPr marL="0" indent="0">
              <a:lnSpc>
                <a:spcPct val="90000"/>
              </a:lnSpc>
              <a:buNone/>
            </a:pPr>
            <a:r>
              <a:rPr lang="en-US" altLang="en-US" dirty="0"/>
              <a:t>The output from the </a:t>
            </a:r>
            <a:r>
              <a:rPr lang="en-US" altLang="en-US" dirty="0" err="1"/>
              <a:t>Anthropac</a:t>
            </a:r>
            <a:r>
              <a:rPr lang="en-US" altLang="en-US" dirty="0"/>
              <a:t> routine gives you an </a:t>
            </a:r>
            <a:r>
              <a:rPr lang="en-US" altLang="en-US" dirty="0" smtClean="0"/>
              <a:t>r</a:t>
            </a:r>
            <a:r>
              <a:rPr lang="en-US" altLang="en-US" dirty="0"/>
              <a:t>-squared statistic, which tells you whether the map coordinates predict the value of the attribute.</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endParaRPr lang="en-US" altLang="en-US"/>
          </a:p>
        </p:txBody>
      </p:sp>
      <p:sp>
        <p:nvSpPr>
          <p:cNvPr id="43011" name="Rectangle 3"/>
          <p:cNvSpPr>
            <a:spLocks noGrp="1" noChangeArrowheads="1"/>
          </p:cNvSpPr>
          <p:nvPr>
            <p:ph idx="1"/>
          </p:nvPr>
        </p:nvSpPr>
        <p:spPr>
          <a:xfrm>
            <a:off x="568324" y="1828800"/>
            <a:ext cx="8042276" cy="4343400"/>
          </a:xfrm>
        </p:spPr>
        <p:txBody>
          <a:bodyPr/>
          <a:lstStyle/>
          <a:p>
            <a:r>
              <a:rPr lang="en-US" altLang="en-US" dirty="0"/>
              <a:t>We are looking for strong outcomes here – </a:t>
            </a:r>
            <a:endParaRPr lang="en-US" altLang="en-US" dirty="0" smtClean="0"/>
          </a:p>
          <a:p>
            <a:pPr lvl="1"/>
            <a:r>
              <a:rPr lang="en-US" altLang="en-US" dirty="0" smtClean="0"/>
              <a:t>at </a:t>
            </a:r>
            <a:r>
              <a:rPr lang="en-US" altLang="en-US" dirty="0"/>
              <a:t>least </a:t>
            </a:r>
            <a:r>
              <a:rPr lang="en-US" altLang="en-US" dirty="0" smtClean="0"/>
              <a:t>0.7 </a:t>
            </a:r>
            <a:r>
              <a:rPr lang="en-US" altLang="en-US" dirty="0"/>
              <a:t>for large domains </a:t>
            </a:r>
            <a:r>
              <a:rPr lang="en-US" altLang="en-US" dirty="0" smtClean="0"/>
              <a:t> </a:t>
            </a:r>
          </a:p>
          <a:p>
            <a:pPr lvl="1"/>
            <a:r>
              <a:rPr lang="en-US" altLang="en-US" dirty="0" smtClean="0"/>
              <a:t>at </a:t>
            </a:r>
            <a:r>
              <a:rPr lang="en-US" altLang="en-US" dirty="0"/>
              <a:t>least </a:t>
            </a:r>
            <a:r>
              <a:rPr lang="en-US" altLang="en-US" dirty="0" smtClean="0"/>
              <a:t>0.8 </a:t>
            </a:r>
            <a:r>
              <a:rPr lang="en-US" altLang="en-US" dirty="0"/>
              <a:t>for domains with &lt; 20 items</a:t>
            </a:r>
            <a:r>
              <a:rPr lang="en-US" altLang="en-US" dirty="0" smtClean="0"/>
              <a:t>.</a:t>
            </a:r>
          </a:p>
          <a:p>
            <a:pPr>
              <a:buFont typeface="Wingdings" pitchFamily="2" charset="2"/>
              <a:buNone/>
            </a:pPr>
            <a:endParaRPr lang="en-US" alt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a:t>PROperty FITting</a:t>
            </a:r>
          </a:p>
        </p:txBody>
      </p:sp>
      <p:sp>
        <p:nvSpPr>
          <p:cNvPr id="5123" name="Rectangle 3"/>
          <p:cNvSpPr>
            <a:spLocks noGrp="1" noChangeArrowheads="1"/>
          </p:cNvSpPr>
          <p:nvPr>
            <p:ph idx="1"/>
          </p:nvPr>
        </p:nvSpPr>
        <p:spPr>
          <a:xfrm>
            <a:off x="549275" y="1752600"/>
            <a:ext cx="8042276" cy="4343400"/>
          </a:xfrm>
        </p:spPr>
        <p:txBody>
          <a:bodyPr/>
          <a:lstStyle/>
          <a:p>
            <a:r>
              <a:rPr lang="en-US" altLang="en-US" dirty="0"/>
              <a:t>PROFIT analysis evaluates the correspondence between one or more item attributes and the location of items in a multidimensional space.</a:t>
            </a:r>
          </a:p>
          <a:p>
            <a:r>
              <a:rPr lang="en-US" altLang="en-US" dirty="0"/>
              <a:t>We use PROFIT to test our ideas about what people were thinking when they made judgments about  similarities among items in a cultural domain. </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49275" y="415644"/>
            <a:ext cx="8042276" cy="1336956"/>
          </a:xfrm>
        </p:spPr>
        <p:txBody>
          <a:bodyPr/>
          <a:lstStyle/>
          <a:p>
            <a:r>
              <a:rPr lang="en-US" altLang="en-US" dirty="0" smtClean="0"/>
              <a:t>Drawing the lines on the map</a:t>
            </a:r>
            <a:endParaRPr lang="en-US" altLang="en-US" dirty="0"/>
          </a:p>
        </p:txBody>
      </p:sp>
      <p:sp>
        <p:nvSpPr>
          <p:cNvPr id="20483" name="Rectangle 3"/>
          <p:cNvSpPr>
            <a:spLocks noGrp="1" noChangeArrowheads="1"/>
          </p:cNvSpPr>
          <p:nvPr>
            <p:ph idx="1"/>
          </p:nvPr>
        </p:nvSpPr>
        <p:spPr>
          <a:xfrm>
            <a:off x="549275" y="2133600"/>
            <a:ext cx="8042276" cy="4343400"/>
          </a:xfrm>
        </p:spPr>
        <p:txBody>
          <a:bodyPr/>
          <a:lstStyle/>
          <a:p>
            <a:pPr>
              <a:lnSpc>
                <a:spcPct val="90000"/>
              </a:lnSpc>
            </a:pPr>
            <a:r>
              <a:rPr lang="en-US" altLang="en-US" dirty="0"/>
              <a:t>Anthropac </a:t>
            </a:r>
            <a:r>
              <a:rPr lang="en-US" altLang="en-US" dirty="0" smtClean="0"/>
              <a:t>calculates </a:t>
            </a:r>
            <a:r>
              <a:rPr lang="en-US" altLang="en-US" dirty="0"/>
              <a:t>the direction for each regression line so that you can draw the lines on the MDS map</a:t>
            </a:r>
            <a:r>
              <a:rPr lang="en-US" altLang="en-US" dirty="0" smtClean="0"/>
              <a:t>.</a:t>
            </a:r>
          </a:p>
          <a:p>
            <a:r>
              <a:rPr lang="en-US" altLang="en-US" dirty="0"/>
              <a:t>Draw a line through the centroid of the graph to the spot indicated on the map. </a:t>
            </a:r>
          </a:p>
          <a:p>
            <a:r>
              <a:rPr lang="en-US" altLang="en-US" dirty="0"/>
              <a:t>Indicate the direction of the line you draw with an arrowhead.</a:t>
            </a:r>
          </a:p>
          <a:p>
            <a:pPr>
              <a:lnSpc>
                <a:spcPct val="90000"/>
              </a:lnSpc>
            </a:pPr>
            <a:endParaRPr lang="en-US" altLang="en-US" dirty="0"/>
          </a:p>
          <a:p>
            <a:pPr>
              <a:lnSpc>
                <a:spcPct val="90000"/>
              </a:lnSpc>
            </a:pPr>
            <a:endParaRPr lang="en-US" altLang="en-US"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endParaRPr lang="en-US" altLang="en-US"/>
          </a:p>
        </p:txBody>
      </p:sp>
      <p:sp>
        <p:nvSpPr>
          <p:cNvPr id="22531" name="Rectangle 3"/>
          <p:cNvSpPr>
            <a:spLocks noGrp="1" noChangeArrowheads="1"/>
          </p:cNvSpPr>
          <p:nvPr>
            <p:ph idx="1"/>
          </p:nvPr>
        </p:nvSpPr>
        <p:spPr>
          <a:xfrm>
            <a:off x="549275" y="1828800"/>
            <a:ext cx="8042276" cy="4343400"/>
          </a:xfrm>
        </p:spPr>
        <p:txBody>
          <a:bodyPr/>
          <a:lstStyle/>
          <a:p>
            <a:r>
              <a:rPr lang="en-US" altLang="en-US" dirty="0"/>
              <a:t>Draw a perpendicular line from each item to each of the attribute direction lines. </a:t>
            </a:r>
          </a:p>
          <a:p>
            <a:r>
              <a:rPr lang="en-US" altLang="en-US" dirty="0"/>
              <a:t>Observe where the perpendicular intersects the dimension line and how far along that intersect is from the center</a:t>
            </a:r>
            <a:r>
              <a:rPr lang="en-US" altLang="en-US" dirty="0" smtClean="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45" name="Picture 5" descr="dog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685800"/>
            <a:ext cx="7439025" cy="5486400"/>
          </a:xfrm>
          <a:prstGeom prst="rect">
            <a:avLst/>
          </a:prstGeom>
          <a:noFill/>
          <a:extLst>
            <a:ext uri="{909E8E84-426E-40dd-AFC4-6F175D3DCCD1}">
              <a14:hiddenFill xmlns:a14="http://schemas.microsoft.com/office/drawing/2010/main">
                <a:solidFill>
                  <a:srgbClr val="FFFFFF"/>
                </a:solidFill>
              </a14:hiddenFill>
            </a:ext>
          </a:extLst>
        </p:spPr>
      </p:pic>
      <p:sp>
        <p:nvSpPr>
          <p:cNvPr id="10246" name="Rectangle 6"/>
          <p:cNvSpPr>
            <a:spLocks noChangeArrowheads="1"/>
          </p:cNvSpPr>
          <p:nvPr/>
        </p:nvSpPr>
        <p:spPr bwMode="auto">
          <a:xfrm>
            <a:off x="841375" y="6248400"/>
            <a:ext cx="90646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400" dirty="0" err="1"/>
              <a:t>Borgatti</a:t>
            </a:r>
            <a:r>
              <a:rPr lang="en-US" altLang="en-US" sz="1400" dirty="0"/>
              <a:t>. 1996. </a:t>
            </a:r>
            <a:r>
              <a:rPr lang="en-US" altLang="en-US" sz="1400" i="1" dirty="0"/>
              <a:t>ANTHROPAC 4.0 Methods Guide</a:t>
            </a:r>
            <a:r>
              <a:rPr lang="en-US" altLang="en-US" sz="1400" dirty="0"/>
              <a:t>. Natick, MA: Analytic Technologies p.37</a:t>
            </a:r>
          </a:p>
        </p:txBody>
      </p:sp>
    </p:spTree>
    <p:extLst>
      <p:ext uri="{BB962C8B-B14F-4D97-AF65-F5344CB8AC3E}">
        <p14:creationId xmlns:p14="http://schemas.microsoft.com/office/powerpoint/2010/main" val="24144990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endParaRPr lang="en-US" altLang="en-US"/>
          </a:p>
        </p:txBody>
      </p:sp>
      <p:sp>
        <p:nvSpPr>
          <p:cNvPr id="23555" name="Rectangle 3"/>
          <p:cNvSpPr>
            <a:spLocks noGrp="1" noChangeArrowheads="1"/>
          </p:cNvSpPr>
          <p:nvPr>
            <p:ph idx="1"/>
          </p:nvPr>
        </p:nvSpPr>
        <p:spPr>
          <a:xfrm>
            <a:off x="549275" y="1828800"/>
            <a:ext cx="8042276" cy="4343400"/>
          </a:xfrm>
        </p:spPr>
        <p:txBody>
          <a:bodyPr/>
          <a:lstStyle/>
          <a:p>
            <a:r>
              <a:rPr lang="en-US" altLang="en-US" dirty="0"/>
              <a:t>Susan Weller elicited disease names from urban women in Antigua, Guatemala and Huntington Beach, California.</a:t>
            </a:r>
          </a:p>
          <a:p>
            <a:r>
              <a:rPr lang="en-US" altLang="en-US" dirty="0"/>
              <a:t>She selected the top 27 illness names in Spanish and the top 29 in English.</a:t>
            </a:r>
          </a:p>
          <a:p>
            <a:r>
              <a:rPr lang="en-US" altLang="en-US" dirty="0"/>
              <a:t>She collected </a:t>
            </a:r>
            <a:r>
              <a:rPr lang="en-US" altLang="en-US" dirty="0" smtClean="0"/>
              <a:t>pile sort </a:t>
            </a:r>
            <a:r>
              <a:rPr lang="en-US" altLang="en-US" dirty="0"/>
              <a:t>data from 24 women at each site.</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endParaRPr lang="en-US" altLang="en-US"/>
          </a:p>
        </p:txBody>
      </p:sp>
      <p:sp>
        <p:nvSpPr>
          <p:cNvPr id="24579" name="Rectangle 3"/>
          <p:cNvSpPr>
            <a:spLocks noGrp="1" noChangeArrowheads="1"/>
          </p:cNvSpPr>
          <p:nvPr>
            <p:ph idx="1"/>
          </p:nvPr>
        </p:nvSpPr>
        <p:spPr>
          <a:xfrm>
            <a:off x="549275" y="1828800"/>
            <a:ext cx="8042276" cy="4343400"/>
          </a:xfrm>
        </p:spPr>
        <p:txBody>
          <a:bodyPr/>
          <a:lstStyle/>
          <a:p>
            <a:r>
              <a:rPr lang="en-US" altLang="en-US" dirty="0"/>
              <a:t>Then each woman rank ordered the illness terms on four attributes:</a:t>
            </a:r>
          </a:p>
          <a:p>
            <a:pPr lvl="1"/>
            <a:r>
              <a:rPr lang="en-US" altLang="en-US" dirty="0"/>
              <a:t>1) most to least contagious</a:t>
            </a:r>
          </a:p>
          <a:p>
            <a:pPr lvl="1"/>
            <a:r>
              <a:rPr lang="en-US" altLang="en-US" dirty="0"/>
              <a:t>2) most to </a:t>
            </a:r>
            <a:r>
              <a:rPr lang="en-US" altLang="en-US"/>
              <a:t>least </a:t>
            </a:r>
            <a:r>
              <a:rPr lang="en-US" altLang="en-US" smtClean="0"/>
              <a:t>serious</a:t>
            </a:r>
            <a:endParaRPr lang="en-US" altLang="en-US" dirty="0"/>
          </a:p>
          <a:p>
            <a:pPr lvl="1"/>
            <a:r>
              <a:rPr lang="en-US" altLang="en-US" dirty="0"/>
              <a:t>3) most common in children to most common in adults</a:t>
            </a:r>
          </a:p>
          <a:p>
            <a:pPr lvl="1"/>
            <a:r>
              <a:rPr lang="en-US" altLang="en-US" dirty="0"/>
              <a:t>4) those needing the hottest remedy or medicine to those needing the coldest (in Guatemala only)</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endParaRPr lang="en-US" altLang="en-US"/>
          </a:p>
        </p:txBody>
      </p:sp>
      <p:sp>
        <p:nvSpPr>
          <p:cNvPr id="39939" name="Rectangle 3"/>
          <p:cNvSpPr>
            <a:spLocks noGrp="1" noChangeArrowheads="1"/>
          </p:cNvSpPr>
          <p:nvPr>
            <p:ph idx="1"/>
          </p:nvPr>
        </p:nvSpPr>
        <p:spPr>
          <a:xfrm>
            <a:off x="549275" y="2057400"/>
            <a:ext cx="8042276" cy="4343400"/>
          </a:xfrm>
        </p:spPr>
        <p:txBody>
          <a:bodyPr/>
          <a:lstStyle/>
          <a:p>
            <a:r>
              <a:rPr lang="en-US" altLang="en-US" dirty="0"/>
              <a:t>See Figures 1-7 in Weller’s article on the course web site. </a:t>
            </a:r>
          </a:p>
          <a:p>
            <a:r>
              <a:rPr lang="en-US" sz="1600" dirty="0" smtClean="0"/>
              <a:t>Weller, </a:t>
            </a:r>
            <a:r>
              <a:rPr lang="en-US" sz="1600" dirty="0"/>
              <a:t>Susan C. (1984). “Cross-Cultural Concepts of Illness: Variation and Validation.” </a:t>
            </a:r>
            <a:r>
              <a:rPr lang="en-US" sz="1600" i="1" dirty="0"/>
              <a:t>American Anthropologist</a:t>
            </a:r>
            <a:r>
              <a:rPr lang="en-US" sz="1600" dirty="0"/>
              <a:t> 86(2): 341-351.</a:t>
            </a:r>
            <a:endParaRPr lang="en-US" altLang="en-US" sz="1600"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dirty="0"/>
              <a:t>PROFIT results from Weller</a:t>
            </a:r>
          </a:p>
        </p:txBody>
      </p:sp>
      <p:sp>
        <p:nvSpPr>
          <p:cNvPr id="25603" name="Rectangle 3"/>
          <p:cNvSpPr>
            <a:spLocks noGrp="1" noChangeArrowheads="1"/>
          </p:cNvSpPr>
          <p:nvPr>
            <p:ph idx="1"/>
          </p:nvPr>
        </p:nvSpPr>
        <p:spPr>
          <a:xfrm>
            <a:off x="549275" y="2057400"/>
            <a:ext cx="8042276" cy="4343400"/>
          </a:xfrm>
        </p:spPr>
        <p:txBody>
          <a:bodyPr/>
          <a:lstStyle/>
          <a:p>
            <a:pPr>
              <a:lnSpc>
                <a:spcPct val="90000"/>
              </a:lnSpc>
            </a:pPr>
            <a:r>
              <a:rPr lang="en-US" altLang="en-US" dirty="0"/>
              <a:t>Note that for the first three plots, all vectors are within an arc of 60 degrees, indicating high consensus.</a:t>
            </a:r>
          </a:p>
          <a:p>
            <a:pPr>
              <a:lnSpc>
                <a:spcPct val="90000"/>
              </a:lnSpc>
            </a:pPr>
            <a:r>
              <a:rPr lang="en-US" altLang="en-US" dirty="0"/>
              <a:t>Note the final figure: the hot-cold analysis may be visible in narratives, but not in judgments of similarity in the Guatemala sample</a:t>
            </a:r>
            <a:r>
              <a:rPr lang="en-US" altLang="en-US" dirty="0" smtClean="0"/>
              <a:t>.</a:t>
            </a:r>
            <a:endParaRPr lang="en-US" altLang="en-US" dirty="0"/>
          </a:p>
          <a:p>
            <a:pPr>
              <a:lnSpc>
                <a:spcPct val="90000"/>
              </a:lnSpc>
            </a:pPr>
            <a:endParaRPr lang="en-US" altLang="en-US" dirty="0" smtClean="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Running PROFIT in </a:t>
            </a:r>
            <a:r>
              <a:rPr lang="en-US" altLang="en-US" dirty="0" smtClean="0"/>
              <a:t>Anthropac and UCINET</a:t>
            </a:r>
            <a:endParaRPr lang="en-US" altLang="en-US" dirty="0"/>
          </a:p>
        </p:txBody>
      </p:sp>
      <p:sp>
        <p:nvSpPr>
          <p:cNvPr id="44035" name="Rectangle 3"/>
          <p:cNvSpPr>
            <a:spLocks noGrp="1" noChangeArrowheads="1"/>
          </p:cNvSpPr>
          <p:nvPr>
            <p:ph sz="half" idx="1"/>
          </p:nvPr>
        </p:nvSpPr>
        <p:spPr>
          <a:xfrm>
            <a:off x="76200" y="1828800"/>
            <a:ext cx="3840480" cy="4343400"/>
          </a:xfrm>
        </p:spPr>
        <p:txBody>
          <a:bodyPr>
            <a:normAutofit/>
          </a:bodyPr>
          <a:lstStyle/>
          <a:p>
            <a:r>
              <a:rPr lang="en-US" altLang="en-US" sz="1800" dirty="0"/>
              <a:t>The map coordinates file is the file that contains the coordinates for the MDS graph produced by the MDS program.</a:t>
            </a:r>
          </a:p>
          <a:p>
            <a:r>
              <a:rPr lang="en-US" altLang="en-US" sz="1800" dirty="0"/>
              <a:t>In the window for attributes, type in the name of the file that has the attribute(s) you’ve measured.</a:t>
            </a:r>
          </a:p>
        </p:txBody>
      </p:sp>
      <p:pic>
        <p:nvPicPr>
          <p:cNvPr id="5" name="Picture 4" descr="profit menu.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6200" y="1700920"/>
            <a:ext cx="5084708" cy="340448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549275" y="152400"/>
            <a:ext cx="8042276" cy="1336956"/>
          </a:xfrm>
        </p:spPr>
        <p:txBody>
          <a:bodyPr/>
          <a:lstStyle/>
          <a:p>
            <a:endParaRPr lang="en-US" altLang="en-US"/>
          </a:p>
        </p:txBody>
      </p:sp>
      <p:sp>
        <p:nvSpPr>
          <p:cNvPr id="45059" name="Rectangle 3"/>
          <p:cNvSpPr>
            <a:spLocks noGrp="1" noChangeArrowheads="1"/>
          </p:cNvSpPr>
          <p:nvPr>
            <p:ph idx="1"/>
          </p:nvPr>
        </p:nvSpPr>
        <p:spPr>
          <a:xfrm>
            <a:off x="549275" y="1828800"/>
            <a:ext cx="8042276" cy="4343400"/>
          </a:xfrm>
        </p:spPr>
        <p:txBody>
          <a:bodyPr/>
          <a:lstStyle/>
          <a:p>
            <a:r>
              <a:rPr lang="en-US" altLang="en-US" dirty="0"/>
              <a:t>Note that you can have more than one attribute in a single attribute file. Use the DATA, MODIFY, MERGE routine for this.</a:t>
            </a:r>
          </a:p>
          <a:p>
            <a:r>
              <a:rPr lang="en-US" altLang="en-US" dirty="0"/>
              <a:t>The average rating or ranking for each item will be in row 1 of the </a:t>
            </a:r>
            <a:r>
              <a:rPr lang="en-US" altLang="en-US" dirty="0" err="1"/>
              <a:t>univariate</a:t>
            </a:r>
            <a:r>
              <a:rPr lang="en-US" altLang="en-US" dirty="0"/>
              <a:t> statistics output. </a:t>
            </a:r>
          </a:p>
          <a:p>
            <a:endParaRPr lang="en-US"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endParaRPr lang="en-US" altLang="en-US"/>
          </a:p>
        </p:txBody>
      </p:sp>
      <p:sp>
        <p:nvSpPr>
          <p:cNvPr id="51203" name="Rectangle 3"/>
          <p:cNvSpPr>
            <a:spLocks noGrp="1" noChangeArrowheads="1"/>
          </p:cNvSpPr>
          <p:nvPr>
            <p:ph idx="1"/>
          </p:nvPr>
        </p:nvSpPr>
        <p:spPr>
          <a:xfrm>
            <a:off x="762000" y="1828800"/>
            <a:ext cx="8042276" cy="4343400"/>
          </a:xfrm>
        </p:spPr>
        <p:txBody>
          <a:bodyPr/>
          <a:lstStyle/>
          <a:p>
            <a:pPr marL="0" indent="0">
              <a:buNone/>
            </a:pPr>
            <a:r>
              <a:rPr lang="en-US" altLang="en-US" dirty="0"/>
              <a:t>Finally, note that you can run the MDS in up to 9 dimensions when you’re preparing the coordinates file for PROFIT analysis.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endParaRPr lang="en-US" altLang="en-US"/>
          </a:p>
        </p:txBody>
      </p:sp>
      <p:sp>
        <p:nvSpPr>
          <p:cNvPr id="6147" name="Rectangle 3"/>
          <p:cNvSpPr>
            <a:spLocks noGrp="1" noChangeArrowheads="1"/>
          </p:cNvSpPr>
          <p:nvPr>
            <p:ph idx="1"/>
          </p:nvPr>
        </p:nvSpPr>
        <p:spPr>
          <a:xfrm>
            <a:off x="549275" y="1676400"/>
            <a:ext cx="8042276" cy="4343400"/>
          </a:xfrm>
        </p:spPr>
        <p:txBody>
          <a:bodyPr/>
          <a:lstStyle/>
          <a:p>
            <a:r>
              <a:rPr lang="en-US" altLang="en-US" dirty="0"/>
              <a:t>When we analyze an MDS graphic, we look for chunks and arrays, or clusters and dimensions. </a:t>
            </a:r>
          </a:p>
          <a:p>
            <a:r>
              <a:rPr lang="en-US" altLang="en-US" dirty="0"/>
              <a:t>Cluster analysis is for testing ideas about the chunks.</a:t>
            </a:r>
          </a:p>
          <a:p>
            <a:r>
              <a:rPr lang="en-US" altLang="en-US" dirty="0"/>
              <a:t>PROFIT is for testing ideas about the dimensions. </a:t>
            </a:r>
            <a:br>
              <a:rPr lang="en-US" altLang="en-US" dirty="0"/>
            </a:br>
            <a:endParaRPr lang="en-US" alt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49275" y="155668"/>
            <a:ext cx="8042276" cy="1063532"/>
          </a:xfrm>
        </p:spPr>
        <p:txBody>
          <a:bodyPr/>
          <a:lstStyle/>
          <a:p>
            <a:r>
              <a:rPr lang="en-US" altLang="en-US" dirty="0"/>
              <a:t>Dog breeds</a:t>
            </a:r>
          </a:p>
        </p:txBody>
      </p:sp>
      <p:sp>
        <p:nvSpPr>
          <p:cNvPr id="7171" name="Rectangle 3"/>
          <p:cNvSpPr>
            <a:spLocks noGrp="1" noChangeArrowheads="1"/>
          </p:cNvSpPr>
          <p:nvPr>
            <p:ph idx="1"/>
          </p:nvPr>
        </p:nvSpPr>
        <p:spPr>
          <a:xfrm>
            <a:off x="549275" y="1676400"/>
            <a:ext cx="8042276" cy="4343400"/>
          </a:xfrm>
        </p:spPr>
        <p:txBody>
          <a:bodyPr/>
          <a:lstStyle/>
          <a:p>
            <a:r>
              <a:rPr lang="en-US" altLang="en-US" dirty="0"/>
              <a:t>The next 3 slides, from the </a:t>
            </a:r>
            <a:r>
              <a:rPr lang="en-US" altLang="en-US" dirty="0" err="1"/>
              <a:t>Anthropac</a:t>
            </a:r>
            <a:r>
              <a:rPr lang="en-US" altLang="en-US" dirty="0"/>
              <a:t> Methods Guide, show the MDS for similarities in a set of dog breeds.</a:t>
            </a:r>
          </a:p>
          <a:p>
            <a:r>
              <a:rPr lang="en-US" altLang="en-US" dirty="0"/>
              <a:t>The first graphic shows the plain MDS.</a:t>
            </a:r>
          </a:p>
          <a:p>
            <a:r>
              <a:rPr lang="en-US" altLang="en-US" dirty="0"/>
              <a:t>The second shows the PROFIT lines for two dimensions.</a:t>
            </a:r>
          </a:p>
          <a:p>
            <a:r>
              <a:rPr lang="en-US" altLang="en-US" dirty="0"/>
              <a:t>The third shows how to interpret those lines. </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7" name="Picture 5" descr="dog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488" y="1138238"/>
            <a:ext cx="7439025" cy="4581525"/>
          </a:xfrm>
          <a:prstGeom prst="rect">
            <a:avLst/>
          </a:prstGeom>
          <a:noFill/>
          <a:extLst>
            <a:ext uri="{909E8E84-426E-40dd-AFC4-6F175D3DCCD1}">
              <a14:hiddenFill xmlns:a14="http://schemas.microsoft.com/office/drawing/2010/main">
                <a:solidFill>
                  <a:srgbClr val="FFFFFF"/>
                </a:solidFill>
              </a14:hiddenFill>
            </a:ext>
          </a:extLst>
        </p:spPr>
      </p:pic>
      <p:sp>
        <p:nvSpPr>
          <p:cNvPr id="8198" name="Rectangle 6"/>
          <p:cNvSpPr>
            <a:spLocks noChangeArrowheads="1"/>
          </p:cNvSpPr>
          <p:nvPr/>
        </p:nvSpPr>
        <p:spPr bwMode="auto">
          <a:xfrm>
            <a:off x="917575" y="5791200"/>
            <a:ext cx="71596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r>
              <a:rPr lang="en-US" altLang="en-US" sz="1400" dirty="0" err="1"/>
              <a:t>Borgatti</a:t>
            </a:r>
            <a:r>
              <a:rPr lang="en-US" altLang="en-US" sz="1400" dirty="0"/>
              <a:t>. 1996. </a:t>
            </a:r>
            <a:r>
              <a:rPr lang="en-US" altLang="en-US" sz="1400" i="1" dirty="0"/>
              <a:t>ANTHROPAC 4.0 Methods Guide</a:t>
            </a:r>
            <a:r>
              <a:rPr lang="en-US" altLang="en-US" sz="1400" dirty="0"/>
              <a:t>. Natick, MA: Analytic Technologies p.34</a:t>
            </a:r>
            <a:r>
              <a:rPr lang="en-US" altLang="en-US" dirty="0"/>
              <a:t> </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1" name="Picture 5" descr="dogs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685800"/>
            <a:ext cx="7439025" cy="5486400"/>
          </a:xfrm>
          <a:prstGeom prst="rect">
            <a:avLst/>
          </a:prstGeom>
          <a:noFill/>
          <a:extLst>
            <a:ext uri="{909E8E84-426E-40dd-AFC4-6F175D3DCCD1}">
              <a14:hiddenFill xmlns:a14="http://schemas.microsoft.com/office/drawing/2010/main">
                <a:solidFill>
                  <a:srgbClr val="FFFFFF"/>
                </a:solidFill>
              </a14:hiddenFill>
            </a:ext>
          </a:extLst>
        </p:spPr>
      </p:pic>
      <p:sp>
        <p:nvSpPr>
          <p:cNvPr id="9222" name="Rectangle 6"/>
          <p:cNvSpPr>
            <a:spLocks noChangeArrowheads="1"/>
          </p:cNvSpPr>
          <p:nvPr/>
        </p:nvSpPr>
        <p:spPr bwMode="auto">
          <a:xfrm>
            <a:off x="838200" y="6248400"/>
            <a:ext cx="70881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Borgatti. 1996. </a:t>
            </a:r>
            <a:r>
              <a:rPr lang="en-US" altLang="en-US" sz="1400" i="1"/>
              <a:t>ANTHROPAC 4.0 Methods Guide</a:t>
            </a:r>
            <a:r>
              <a:rPr lang="en-US" altLang="en-US" sz="1400"/>
              <a:t>. Natick, MA: Analytic Technologies p.35</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5" name="Picture 5" descr="dog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685800"/>
            <a:ext cx="7439025" cy="5486400"/>
          </a:xfrm>
          <a:prstGeom prst="rect">
            <a:avLst/>
          </a:prstGeom>
          <a:noFill/>
          <a:extLst>
            <a:ext uri="{909E8E84-426E-40dd-AFC4-6F175D3DCCD1}">
              <a14:hiddenFill xmlns:a14="http://schemas.microsoft.com/office/drawing/2010/main">
                <a:solidFill>
                  <a:srgbClr val="FFFFFF"/>
                </a:solidFill>
              </a14:hiddenFill>
            </a:ext>
          </a:extLst>
        </p:spPr>
      </p:pic>
      <p:sp>
        <p:nvSpPr>
          <p:cNvPr id="10246" name="Rectangle 6"/>
          <p:cNvSpPr>
            <a:spLocks noChangeArrowheads="1"/>
          </p:cNvSpPr>
          <p:nvPr/>
        </p:nvSpPr>
        <p:spPr bwMode="auto">
          <a:xfrm>
            <a:off x="765175" y="6248400"/>
            <a:ext cx="90646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400"/>
              <a:t>Borgatti. 1996. </a:t>
            </a:r>
            <a:r>
              <a:rPr lang="en-US" altLang="en-US" sz="1400" i="1"/>
              <a:t>ANTHROPAC 4.0 Methods Guide</a:t>
            </a:r>
            <a:r>
              <a:rPr lang="en-US" altLang="en-US" sz="1400"/>
              <a:t>. Natick, MA: Analytic Technologies p.37</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a:t>What PROFIT does</a:t>
            </a:r>
          </a:p>
        </p:txBody>
      </p:sp>
      <p:sp>
        <p:nvSpPr>
          <p:cNvPr id="11267" name="Rectangle 3"/>
          <p:cNvSpPr>
            <a:spLocks noGrp="1" noChangeArrowheads="1"/>
          </p:cNvSpPr>
          <p:nvPr>
            <p:ph idx="1"/>
          </p:nvPr>
        </p:nvSpPr>
        <p:spPr>
          <a:xfrm>
            <a:off x="549275" y="1905000"/>
            <a:ext cx="8042276" cy="4343400"/>
          </a:xfrm>
        </p:spPr>
        <p:txBody>
          <a:bodyPr/>
          <a:lstStyle/>
          <a:p>
            <a:r>
              <a:rPr lang="en-US" altLang="en-US" dirty="0"/>
              <a:t>The first slide is a raw MDS of perceived similarities among dog breeds – such as might result from a set of pile sorts.</a:t>
            </a:r>
          </a:p>
          <a:p>
            <a:r>
              <a:rPr lang="en-US" altLang="en-US" dirty="0"/>
              <a:t>Looking at the MDS graphic, we see Chihuahua and Pekinese way over on the upper left and Wolfhound and St. Bernard way over on the lower right. </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endParaRPr lang="en-US" altLang="en-US"/>
          </a:p>
        </p:txBody>
      </p:sp>
      <p:sp>
        <p:nvSpPr>
          <p:cNvPr id="27651" name="Rectangle 3"/>
          <p:cNvSpPr>
            <a:spLocks noGrp="1" noChangeArrowheads="1"/>
          </p:cNvSpPr>
          <p:nvPr>
            <p:ph idx="1"/>
          </p:nvPr>
        </p:nvSpPr>
        <p:spPr>
          <a:xfrm>
            <a:off x="549275" y="1752600"/>
            <a:ext cx="8042276" cy="4343400"/>
          </a:xfrm>
        </p:spPr>
        <p:txBody>
          <a:bodyPr/>
          <a:lstStyle/>
          <a:p>
            <a:r>
              <a:rPr lang="en-US" altLang="en-US" dirty="0"/>
              <a:t>The hypothesis is that, when people were sorting the breeds, they were thinking:</a:t>
            </a:r>
          </a:p>
          <a:p>
            <a:pPr lvl="1"/>
            <a:r>
              <a:rPr lang="en-US" altLang="en-US" dirty="0"/>
              <a:t> “Well, this is a big dog, so it goes here with the other big dogs. These dogs are similar because of their size.”</a:t>
            </a:r>
          </a:p>
        </p:txBody>
      </p:sp>
    </p:spTree>
  </p:cSld>
  <p:clrMapOvr>
    <a:masterClrMapping/>
  </p:clrMapOvr>
  <p:timing>
    <p:tnLst>
      <p:par>
        <p:cTn xmlns:p14="http://schemas.microsoft.com/office/powerpoint/2010/mai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1810</TotalTime>
  <Words>1215</Words>
  <Application>Microsoft Macintosh PowerPoint</Application>
  <PresentationFormat>On-screen Show (4:3)</PresentationFormat>
  <Paragraphs>73</Paragraphs>
  <Slides>29</Slides>
  <Notes>3</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Default Design</vt:lpstr>
      <vt:lpstr>Breeze</vt:lpstr>
      <vt:lpstr>Property Fitting Analysis</vt:lpstr>
      <vt:lpstr>PROperty FITting</vt:lpstr>
      <vt:lpstr>PowerPoint Presentation</vt:lpstr>
      <vt:lpstr>Dog breeds</vt:lpstr>
      <vt:lpstr>PowerPoint Presentation</vt:lpstr>
      <vt:lpstr>PowerPoint Presentation</vt:lpstr>
      <vt:lpstr>PowerPoint Presentation</vt:lpstr>
      <vt:lpstr>What PROFIT does</vt:lpstr>
      <vt:lpstr>PowerPoint Presentation</vt:lpstr>
      <vt:lpstr>Human beings look for patterns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Drawing the lines on the map</vt:lpstr>
      <vt:lpstr>PowerPoint Presentation</vt:lpstr>
      <vt:lpstr>PowerPoint Presentation</vt:lpstr>
      <vt:lpstr>PowerPoint Presentation</vt:lpstr>
      <vt:lpstr>PowerPoint Presentation</vt:lpstr>
      <vt:lpstr>PowerPoint Presentation</vt:lpstr>
      <vt:lpstr>PROFIT results from Weller</vt:lpstr>
      <vt:lpstr>Running PROFIT in Anthropac and UCINET</vt:lpstr>
      <vt:lpstr>PowerPoint Presentation</vt:lpstr>
      <vt:lpstr>PowerPoint Presentation</vt:lpstr>
    </vt:vector>
  </TitlesOfParts>
  <Company>University of Florida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Property Fitting Analysis</dc:title>
  <dc:creator>H. Russell Bernard</dc:creator>
  <cp:lastModifiedBy>Rosalyn Negron</cp:lastModifiedBy>
  <cp:revision>55</cp:revision>
  <dcterms:created xsi:type="dcterms:W3CDTF">2005-10-27T15:47:50Z</dcterms:created>
  <dcterms:modified xsi:type="dcterms:W3CDTF">2015-06-04T14:27:29Z</dcterms:modified>
</cp:coreProperties>
</file>